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0" r:id="rId3"/>
    <p:sldId id="271" r:id="rId4"/>
    <p:sldId id="272" r:id="rId5"/>
    <p:sldId id="260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3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157">
          <p15:clr>
            <a:srgbClr val="A4A3A4"/>
          </p15:clr>
        </p15:guide>
        <p15:guide id="4" pos="5596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guson, Meagan" initials="FM" lastIdx="0" clrIdx="0">
    <p:extLst>
      <p:ext uri="{19B8F6BF-5375-455C-9EA6-DF929625EA0E}">
        <p15:presenceInfo xmlns:p15="http://schemas.microsoft.com/office/powerpoint/2012/main" userId="Ferguson, Mea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352"/>
    <a:srgbClr val="FFC000"/>
    <a:srgbClr val="058594"/>
    <a:srgbClr val="EA002A"/>
    <a:srgbClr val="C9EAEC"/>
    <a:srgbClr val="92B9C6"/>
    <a:srgbClr val="E6E6E6"/>
    <a:srgbClr val="D1D3D3"/>
    <a:srgbClr val="F3F2F1"/>
    <a:srgbClr val="05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65389" autoAdjust="0"/>
  </p:normalViewPr>
  <p:slideViewPr>
    <p:cSldViewPr snapToGrid="0" snapToObjects="1">
      <p:cViewPr varScale="1">
        <p:scale>
          <a:sx n="83" d="100"/>
          <a:sy n="83" d="100"/>
        </p:scale>
        <p:origin x="2472" y="48"/>
      </p:cViewPr>
      <p:guideLst>
        <p:guide orient="horz" pos="1273"/>
        <p:guide orient="horz" pos="2160"/>
        <p:guide pos="157"/>
        <p:guide pos="5596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34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1162-23AC-5049-869C-6E151C9871AF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3939-1065-C44F-ADB8-F5F4B365A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46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75838-8427-0349-83C5-25CA3E0CC4C9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7BDE7-08C6-0643-9071-D30007A2A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Sinn und </a:t>
            </a:r>
            <a:r>
              <a:rPr lang="en-US" b="1" dirty="0" err="1" smtClean="0"/>
              <a:t>Zweck</a:t>
            </a:r>
            <a:r>
              <a:rPr lang="en-US" b="1" dirty="0" smtClean="0"/>
              <a:t> der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Hilfen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für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Veranstaltungsleiter</a:t>
            </a:r>
            <a:r>
              <a:rPr lang="en-US" b="1" baseline="0" dirty="0" smtClean="0"/>
              <a:t>: </a:t>
            </a:r>
            <a:r>
              <a:rPr lang="en-US" baseline="0" dirty="0" err="1" smtClean="0"/>
              <a:t>Diese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Präsentation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Ihnen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Durchführung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Ihre</a:t>
            </a:r>
            <a:r>
              <a:rPr lang="en-US" altLang="zh-CN" baseline="0" dirty="0" err="1" smtClean="0"/>
              <a:t>s</a:t>
            </a:r>
            <a:r>
              <a:rPr lang="en-US" baseline="0" dirty="0" smtClean="0"/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„Verschaffen Sie sich Gehör“-Meetings </a:t>
            </a:r>
            <a:r>
              <a:rPr lang="en-US" baseline="0" dirty="0" err="1" smtClean="0"/>
              <a:t>erleichtern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für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Veranstaltungen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für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Managementteam</a:t>
            </a:r>
            <a:r>
              <a:rPr lang="en-US" baseline="0" dirty="0" smtClean="0"/>
              <a:t> und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operative Mitarbeiter </a:t>
            </a:r>
            <a:r>
              <a:rPr lang="en-US" baseline="0" dirty="0" err="1" smtClean="0"/>
              <a:t>herangezogen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werden</a:t>
            </a:r>
            <a:r>
              <a:rPr lang="en-US" baseline="0" dirty="0" smtClean="0"/>
              <a:t>. Machen </a:t>
            </a:r>
            <a:r>
              <a:rPr lang="en-US" baseline="0" dirty="0" err="1" smtClean="0"/>
              <a:t>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Beginn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Veranstaltungen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erforderlichen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Angaben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sofern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zutreffend</a:t>
            </a:r>
            <a:r>
              <a:rPr lang="en-US" baseline="0" dirty="0" smtClean="0"/>
              <a:t>).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sämtlichen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Präsentationsfolien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gibt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Notizen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AKTIVITÄT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Ersetzen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Sie</a:t>
            </a:r>
            <a:r>
              <a:rPr lang="en-US" baseline="0" dirty="0" smtClean="0"/>
              <a:t> &lt;Name des </a:t>
            </a:r>
            <a:r>
              <a:rPr lang="en-US" baseline="0" dirty="0" err="1" smtClean="0"/>
              <a:t>Geschäftsbereichs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einfügen</a:t>
            </a:r>
            <a:r>
              <a:rPr lang="en-US" baseline="0" dirty="0" smtClean="0"/>
              <a:t>&gt; </a:t>
            </a:r>
            <a:r>
              <a:rPr lang="en-US" baseline="0" dirty="0" err="1" smtClean="0"/>
              <a:t>durch</a:t>
            </a:r>
            <a:r>
              <a:rPr lang="en-US" baseline="0" dirty="0" smtClean="0"/>
              <a:t> den </a:t>
            </a:r>
            <a:r>
              <a:rPr lang="en-US" baseline="0" dirty="0" err="1" smtClean="0"/>
              <a:t>Namen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Ihres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Kunden</a:t>
            </a:r>
            <a:r>
              <a:rPr lang="en-US" baseline="0" dirty="0" smtClean="0"/>
              <a:t>/</a:t>
            </a:r>
            <a:r>
              <a:rPr lang="en-US" baseline="0" dirty="0" err="1" smtClean="0"/>
              <a:t>Ihres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Geschäftsbereichs</a:t>
            </a:r>
            <a:r>
              <a:rPr lang="en-US" baseline="0" dirty="0" smtClean="0"/>
              <a:t>, bevor </a:t>
            </a:r>
            <a:r>
              <a:rPr lang="en-US" baseline="0" dirty="0" err="1" smtClean="0"/>
              <a:t>Sie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Präsentation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verwenden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Ihre</a:t>
            </a:r>
            <a:r>
              <a:rPr lang="en-US" baseline="0" dirty="0" smtClean="0"/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„Verschaffen Sie sich Gehör“-Meeting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aseline="0" dirty="0" err="1" smtClean="0"/>
              <a:t>abhalten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0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AKTIVITÄT: </a:t>
            </a:r>
            <a:r>
              <a:rPr lang="en-US" smtClean="0"/>
              <a:t>Besprechen Sie die Ziele der Befragung</a:t>
            </a:r>
            <a:r>
              <a:rPr lang="en-US" baseline="0" smtClean="0"/>
              <a:t> mit Ihrem Team.</a:t>
            </a:r>
          </a:p>
          <a:p>
            <a:endParaRPr lang="en-US" baseline="0" smtClean="0"/>
          </a:p>
          <a:p>
            <a:r>
              <a:rPr lang="en-US" b="1" baseline="0" smtClean="0"/>
              <a:t>NOTIZEN: 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Besprechen Sie den Sinn und Zweck der Befragung und inwiefern die Ergebnisse dem Unternehmen helfen können, auf fundierten Fakten basierende Verbesserungen vorzunehmen, durch die die betriebliche Effizienz gesteigert werden kann.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AKTIVITÄT: </a:t>
            </a:r>
            <a:r>
              <a:rPr lang="en-US" dirty="0" smtClean="0"/>
              <a:t>Den </a:t>
            </a:r>
            <a:r>
              <a:rPr lang="en-US" dirty="0" err="1" smtClean="0"/>
              <a:t>Prozess</a:t>
            </a:r>
            <a:r>
              <a:rPr lang="en-US" dirty="0" smtClean="0"/>
              <a:t> der </a:t>
            </a:r>
            <a:r>
              <a:rPr lang="en-US" dirty="0" err="1" smtClean="0"/>
              <a:t>Befragung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Mitarbeiterengagement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besprechen</a:t>
            </a:r>
            <a:endParaRPr lang="en-US" baseline="0" dirty="0" smtClean="0"/>
          </a:p>
          <a:p>
            <a:endParaRPr lang="en-US" b="1" baseline="0" dirty="0" smtClean="0"/>
          </a:p>
          <a:p>
            <a:r>
              <a:rPr lang="en-US" b="1" baseline="0" dirty="0" smtClean="0"/>
              <a:t>NOTIZEN: </a:t>
            </a:r>
          </a:p>
          <a:p>
            <a:r>
              <a:rPr lang="en-US" b="1" u="none" dirty="0" err="1" smtClean="0">
                <a:latin typeface="Arial" pitchFamily="34" charset="0"/>
                <a:cs typeface="Arial" pitchFamily="34" charset="0"/>
              </a:rPr>
              <a:t>Schritt</a:t>
            </a:r>
            <a:r>
              <a:rPr lang="en-US" b="1" u="none" dirty="0" smtClean="0">
                <a:latin typeface="Arial" pitchFamily="34" charset="0"/>
                <a:cs typeface="Arial" pitchFamily="34" charset="0"/>
              </a:rPr>
              <a:t> 1: </a:t>
            </a:r>
            <a:r>
              <a:rPr lang="en-US" b="1" u="none" dirty="0" err="1" smtClean="0">
                <a:latin typeface="Arial" pitchFamily="34" charset="0"/>
                <a:cs typeface="Arial" pitchFamily="34" charset="0"/>
              </a:rPr>
              <a:t>Befragung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durchführen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Stichprobenartig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ausgewählte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Mitarbeiter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werden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dazu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aufgefordert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, an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unserer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freiwilligen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vertraulichen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Befragung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teilzunehmen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Schritt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2: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Ergebnisse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analysieren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interpretieren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Nach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der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Befragung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werden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Ergebnisse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zusammengetragen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analysiert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, um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festzustellen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wie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es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um das Engagement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unserer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Mitarbeiter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gesamten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Unternehmen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bestellt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ist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b="1" u="none" dirty="0" err="1" smtClean="0">
                <a:latin typeface="Arial" pitchFamily="34" charset="0"/>
                <a:cs typeface="Arial" pitchFamily="34" charset="0"/>
              </a:rPr>
              <a:t>Schritt</a:t>
            </a:r>
            <a:r>
              <a:rPr lang="en-US" b="1" u="none" dirty="0" smtClean="0">
                <a:latin typeface="Arial" pitchFamily="34" charset="0"/>
                <a:cs typeface="Arial" pitchFamily="34" charset="0"/>
              </a:rPr>
              <a:t> 3: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Ergebnisse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u="none" baseline="0" dirty="0" smtClean="0">
                <a:latin typeface="Arial" pitchFamily="34" charset="0"/>
                <a:cs typeface="Arial" pitchFamily="34" charset="0"/>
              </a:rPr>
              <a:t>kommunizieren und Entwicklungsmöglichkeiten nach Priorität ordnen 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Es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werden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Ergebnisse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der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Befragung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mitgeteilt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Prioritäten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gesetzt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, was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Entwicklungsmöglichkeiten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anbelangt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u="none" dirty="0" err="1" smtClean="0">
                <a:latin typeface="Arial" pitchFamily="34" charset="0"/>
                <a:cs typeface="Arial" pitchFamily="34" charset="0"/>
              </a:rPr>
              <a:t>Schritt</a:t>
            </a:r>
            <a:r>
              <a:rPr lang="en-US" b="1" u="none" dirty="0" smtClean="0">
                <a:latin typeface="Arial" pitchFamily="34" charset="0"/>
                <a:cs typeface="Arial" pitchFamily="34" charset="0"/>
              </a:rPr>
              <a:t> 4: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Maßnahmenpläne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ausarbeiten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Es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werden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Maßnahmenpläne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Ziel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aufgestellt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ermittelten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Chancen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Verbesserung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anzugehen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b="1" u="none" dirty="0" err="1" smtClean="0">
                <a:latin typeface="Arial" pitchFamily="34" charset="0"/>
                <a:cs typeface="Arial" pitchFamily="34" charset="0"/>
              </a:rPr>
              <a:t>Schritt</a:t>
            </a:r>
            <a:r>
              <a:rPr lang="en-US" b="1" u="none" dirty="0" smtClean="0">
                <a:latin typeface="Arial" pitchFamily="34" charset="0"/>
                <a:cs typeface="Arial" pitchFamily="34" charset="0"/>
              </a:rPr>
              <a:t> 5: </a:t>
            </a:r>
            <a:r>
              <a:rPr lang="en-US" b="1" u="none" dirty="0" err="1" smtClean="0">
                <a:latin typeface="Arial" pitchFamily="34" charset="0"/>
                <a:cs typeface="Arial" pitchFamily="34" charset="0"/>
              </a:rPr>
              <a:t>Maßnahmenplanung</a:t>
            </a:r>
            <a:r>
              <a:rPr lang="en-US" b="1" u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umsetzen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Maßnahmenpläne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werden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umgesetzt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Führungskräften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obliegt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Umsetzung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der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selbst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erstellten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Pläne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u="none" dirty="0" err="1" smtClean="0">
                <a:latin typeface="Arial" pitchFamily="34" charset="0"/>
                <a:cs typeface="Arial" pitchFamily="34" charset="0"/>
              </a:rPr>
              <a:t>Schritt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6: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Nachfassen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en-US" b="1" u="none" baseline="0" dirty="0" err="1" smtClean="0">
                <a:latin typeface="Arial" pitchFamily="34" charset="0"/>
                <a:cs typeface="Arial" pitchFamily="34" charset="0"/>
              </a:rPr>
              <a:t>Kommunizieren</a:t>
            </a:r>
            <a:r>
              <a:rPr lang="en-US" b="1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Führungskräfte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fassen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nach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kommunizieren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Fortschritte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, die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Laufe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Jahres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erzielt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worden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sind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Sie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werden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diese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Gelegenheiten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zudem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nutzen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, um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bei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Bedarf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Anpassungen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bzw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Ergänzungen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ihrem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Maßnahmenplan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baseline="0" dirty="0" err="1" smtClean="0">
                <a:latin typeface="Arial" pitchFamily="34" charset="0"/>
                <a:cs typeface="Arial" pitchFamily="34" charset="0"/>
              </a:rPr>
              <a:t>vorzunehmen</a:t>
            </a:r>
            <a:r>
              <a:rPr lang="en-US" u="none" baseline="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AKTIVITÄT: </a:t>
            </a:r>
            <a:r>
              <a:rPr lang="en-US" dirty="0" smtClean="0"/>
              <a:t>Das </a:t>
            </a:r>
            <a:r>
              <a:rPr lang="en-US" dirty="0" err="1" smtClean="0"/>
              <a:t>Rahmenwerk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Mitarbeitereffektivität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besprechen</a:t>
            </a:r>
            <a:endParaRPr lang="en-US" baseline="0" dirty="0" smtClean="0"/>
          </a:p>
          <a:p>
            <a:endParaRPr lang="en-US" b="1" i="0" baseline="0" dirty="0" smtClean="0"/>
          </a:p>
          <a:p>
            <a:r>
              <a:rPr lang="en-US" b="1" i="0" baseline="0" dirty="0" smtClean="0"/>
              <a:t>NOTIZEN:</a:t>
            </a:r>
          </a:p>
          <a:p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Jahr</a:t>
            </a:r>
            <a:r>
              <a:rPr lang="en-US" dirty="0" smtClean="0"/>
              <a:t> 2013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der Hay Group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zusammengetan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nutzen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ihr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Rahmenwerk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Mitarbeitereffektivität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heute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Zwei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entscheidende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Faktoren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Steigerung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Mitarbeitereffektivität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bei</a:t>
            </a:r>
            <a:r>
              <a:rPr lang="en-US" baseline="0" dirty="0" smtClean="0"/>
              <a:t>.  </a:t>
            </a:r>
          </a:p>
          <a:p>
            <a:endParaRPr lang="en-US" baseline="0" dirty="0" smtClean="0"/>
          </a:p>
          <a:p>
            <a:r>
              <a:rPr lang="en-US" dirty="0" err="1" smtClean="0"/>
              <a:t>Mitarbeiterengagement</a:t>
            </a:r>
            <a:r>
              <a:rPr lang="en-US" dirty="0" smtClean="0"/>
              <a:t> </a:t>
            </a:r>
            <a:r>
              <a:rPr lang="en-US" dirty="0" err="1" smtClean="0"/>
              <a:t>lässt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folgt</a:t>
            </a:r>
            <a:r>
              <a:rPr lang="en-US" dirty="0" smtClean="0"/>
              <a:t> </a:t>
            </a:r>
            <a:r>
              <a:rPr lang="en-US" dirty="0" err="1" smtClean="0"/>
              <a:t>beschreiben</a:t>
            </a:r>
            <a:r>
              <a:rPr lang="en-US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Die </a:t>
            </a:r>
            <a:r>
              <a:rPr lang="en-US" dirty="0" err="1" smtClean="0"/>
              <a:t>Verpflichtung</a:t>
            </a:r>
            <a:r>
              <a:rPr lang="en-US" dirty="0" smtClean="0"/>
              <a:t>, die </a:t>
            </a:r>
            <a:r>
              <a:rPr lang="en-US" dirty="0" err="1" smtClean="0"/>
              <a:t>Mitarbeiter</a:t>
            </a:r>
            <a:r>
              <a:rPr lang="en-US" dirty="0" smtClean="0"/>
              <a:t> </a:t>
            </a:r>
            <a:r>
              <a:rPr lang="en-US" dirty="0" err="1" smtClean="0"/>
              <a:t>gegenüber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Unternehmen</a:t>
            </a:r>
            <a:r>
              <a:rPr lang="en-US" dirty="0" smtClean="0"/>
              <a:t> </a:t>
            </a:r>
            <a:r>
              <a:rPr lang="en-US" dirty="0" err="1" smtClean="0"/>
              <a:t>verspüren</a:t>
            </a:r>
            <a:r>
              <a:rPr lang="en-US" dirty="0" smtClean="0"/>
              <a:t>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Bereitschaft</a:t>
            </a:r>
            <a:r>
              <a:rPr lang="en-US" dirty="0" smtClean="0"/>
              <a:t>, das </a:t>
            </a:r>
            <a:r>
              <a:rPr lang="en-US" dirty="0" err="1" smtClean="0"/>
              <a:t>Unternehmen</a:t>
            </a:r>
            <a:r>
              <a:rPr lang="en-US" dirty="0" smtClean="0"/>
              <a:t> </a:t>
            </a:r>
            <a:r>
              <a:rPr lang="en-US" dirty="0" err="1" smtClean="0"/>
              <a:t>Freunden</a:t>
            </a:r>
            <a:r>
              <a:rPr lang="en-US" dirty="0" smtClean="0"/>
              <a:t> und </a:t>
            </a:r>
            <a:r>
              <a:rPr lang="en-US" dirty="0" err="1" smtClean="0"/>
              <a:t>Familienangehörigen</a:t>
            </a:r>
            <a:r>
              <a:rPr lang="en-US" dirty="0" smtClean="0"/>
              <a:t> </a:t>
            </a:r>
            <a:r>
              <a:rPr lang="en-US" dirty="0" err="1" smtClean="0"/>
              <a:t>weiterzuempfehlen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Der </a:t>
            </a:r>
            <a:r>
              <a:rPr lang="en-US" dirty="0" err="1" smtClean="0"/>
              <a:t>Stolz</a:t>
            </a:r>
            <a:r>
              <a:rPr lang="en-US" dirty="0" smtClean="0"/>
              <a:t>, den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dabei</a:t>
            </a:r>
            <a:r>
              <a:rPr lang="en-US" dirty="0" smtClean="0"/>
              <a:t> </a:t>
            </a:r>
            <a:r>
              <a:rPr lang="en-US" dirty="0" err="1" smtClean="0"/>
              <a:t>empfinden</a:t>
            </a:r>
            <a:r>
              <a:rPr lang="en-US" dirty="0" smtClean="0"/>
              <a:t>, </a:t>
            </a:r>
            <a:r>
              <a:rPr lang="en-US" dirty="0" err="1" smtClean="0"/>
              <a:t>für</a:t>
            </a:r>
            <a:r>
              <a:rPr lang="en-US" dirty="0" smtClean="0"/>
              <a:t> das </a:t>
            </a:r>
            <a:r>
              <a:rPr lang="en-US" dirty="0" err="1" smtClean="0"/>
              <a:t>Unternehmen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Die </a:t>
            </a:r>
            <a:r>
              <a:rPr lang="en-US" dirty="0" err="1" smtClean="0"/>
              <a:t>Absicht</a:t>
            </a:r>
            <a:r>
              <a:rPr lang="en-US" dirty="0" smtClean="0"/>
              <a:t>,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Unternehmen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verbleiben</a:t>
            </a:r>
            <a:r>
              <a:rPr lang="en-US" dirty="0" smtClean="0"/>
              <a:t>  </a:t>
            </a:r>
          </a:p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  <a:p>
            <a:pPr marL="0" indent="0">
              <a:buFont typeface="Arial" pitchFamily="34" charset="0"/>
              <a:buNone/>
            </a:pPr>
            <a:r>
              <a:rPr lang="en-US" b="1" u="sng" dirty="0" smtClean="0"/>
              <a:t>Das </a:t>
            </a:r>
            <a:r>
              <a:rPr lang="en-US" b="1" u="sng" dirty="0" err="1" smtClean="0"/>
              <a:t>ist</a:t>
            </a:r>
            <a:r>
              <a:rPr lang="en-US" b="1" u="sng" dirty="0" smtClean="0"/>
              <a:t> der</a:t>
            </a:r>
            <a:r>
              <a:rPr lang="en-US" b="1" u="sng" baseline="0" dirty="0" smtClean="0"/>
              <a:t> „</a:t>
            </a:r>
            <a:r>
              <a:rPr lang="en-US" b="1" u="sng" baseline="0" dirty="0" err="1" smtClean="0"/>
              <a:t>Sollzustand</a:t>
            </a:r>
            <a:r>
              <a:rPr lang="en-US" b="1" u="sng" baseline="0" dirty="0" smtClean="0"/>
              <a:t>“.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um </a:t>
            </a:r>
            <a:r>
              <a:rPr lang="en-US" dirty="0" err="1" smtClean="0"/>
              <a:t>Bemühungen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eigenem</a:t>
            </a:r>
            <a:r>
              <a:rPr lang="en-US" dirty="0" smtClean="0"/>
              <a:t> </a:t>
            </a:r>
            <a:r>
              <a:rPr lang="en-US" dirty="0" err="1" smtClean="0"/>
              <a:t>Ermessen</a:t>
            </a:r>
            <a:r>
              <a:rPr lang="en-US" dirty="0" smtClean="0"/>
              <a:t>,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Bereitschaft</a:t>
            </a:r>
            <a:r>
              <a:rPr lang="en-US" dirty="0" smtClean="0"/>
              <a:t>,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Dienst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Vorschrift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erledigen</a:t>
            </a:r>
            <a:r>
              <a:rPr lang="en-US" dirty="0" smtClean="0"/>
              <a:t>, </a:t>
            </a:r>
            <a:r>
              <a:rPr lang="en-US" dirty="0" err="1" smtClean="0"/>
              <a:t>sondern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Schritt</a:t>
            </a:r>
            <a:r>
              <a:rPr lang="en-US" dirty="0" smtClean="0"/>
              <a:t> </a:t>
            </a:r>
            <a:r>
              <a:rPr lang="en-US" dirty="0" err="1" smtClean="0"/>
              <a:t>weiter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, um den </a:t>
            </a:r>
            <a:r>
              <a:rPr lang="en-US" dirty="0" err="1" smtClean="0"/>
              <a:t>Erfolg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das </a:t>
            </a:r>
            <a:r>
              <a:rPr lang="en-US" dirty="0" err="1" smtClean="0"/>
              <a:t>Unternehmen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sichern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err="1" smtClean="0"/>
              <a:t>Jedoch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Engagement </a:t>
            </a:r>
            <a:r>
              <a:rPr lang="en-US" dirty="0" err="1" smtClean="0"/>
              <a:t>nur</a:t>
            </a:r>
            <a:r>
              <a:rPr lang="en-US" dirty="0" smtClean="0"/>
              <a:t> die </a:t>
            </a:r>
            <a:r>
              <a:rPr lang="en-US" dirty="0" err="1" smtClean="0"/>
              <a:t>halbe</a:t>
            </a:r>
            <a:r>
              <a:rPr lang="en-US" dirty="0" smtClean="0"/>
              <a:t> </a:t>
            </a:r>
            <a:r>
              <a:rPr lang="en-US" dirty="0" err="1" smtClean="0"/>
              <a:t>Miete</a:t>
            </a:r>
            <a:r>
              <a:rPr lang="en-US" dirty="0" smtClean="0"/>
              <a:t>. </a:t>
            </a:r>
            <a:r>
              <a:rPr lang="en-US" dirty="0" err="1" smtClean="0"/>
              <a:t>Studien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ergeben</a:t>
            </a:r>
            <a:r>
              <a:rPr lang="en-US" dirty="0" smtClean="0"/>
              <a:t>,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/>
              <a:t>neun</a:t>
            </a:r>
            <a:r>
              <a:rPr lang="en-US" dirty="0" smtClean="0"/>
              <a:t> von </a:t>
            </a:r>
            <a:r>
              <a:rPr lang="en-US" dirty="0" err="1" smtClean="0"/>
              <a:t>zehn</a:t>
            </a:r>
            <a:r>
              <a:rPr lang="en-US" dirty="0" smtClean="0"/>
              <a:t> </a:t>
            </a:r>
            <a:r>
              <a:rPr lang="en-US" dirty="0" err="1" smtClean="0"/>
              <a:t>Mitarbeiter</a:t>
            </a:r>
            <a:r>
              <a:rPr lang="en-US" dirty="0" smtClean="0"/>
              <a:t> </a:t>
            </a:r>
            <a:r>
              <a:rPr lang="en-US" dirty="0" err="1" smtClean="0"/>
              <a:t>angeben</a:t>
            </a:r>
            <a:r>
              <a:rPr lang="en-US" dirty="0" smtClean="0"/>
              <a:t>,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den </a:t>
            </a:r>
            <a:r>
              <a:rPr lang="en-US" dirty="0" err="1" smtClean="0"/>
              <a:t>Erfolg</a:t>
            </a:r>
            <a:r>
              <a:rPr lang="en-US" dirty="0" smtClean="0"/>
              <a:t> </a:t>
            </a:r>
            <a:r>
              <a:rPr lang="en-US" dirty="0" err="1" smtClean="0"/>
              <a:t>einzusetzen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weniger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 </a:t>
            </a:r>
            <a:r>
              <a:rPr lang="en-US" dirty="0" err="1" smtClean="0"/>
              <a:t>Drittel</a:t>
            </a:r>
            <a:r>
              <a:rPr lang="en-US" dirty="0" smtClean="0"/>
              <a:t> der </a:t>
            </a:r>
            <a:r>
              <a:rPr lang="en-US" dirty="0" err="1" smtClean="0"/>
              <a:t>Meinung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, so </a:t>
            </a:r>
            <a:r>
              <a:rPr lang="en-US" dirty="0" err="1" smtClean="0"/>
              <a:t>produktiv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sein,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sein </a:t>
            </a:r>
            <a:r>
              <a:rPr lang="en-US" dirty="0" err="1" smtClean="0"/>
              <a:t>könnten</a:t>
            </a:r>
            <a:r>
              <a:rPr lang="en-US" dirty="0" smtClean="0"/>
              <a:t>. </a:t>
            </a:r>
            <a:r>
              <a:rPr lang="en-US" dirty="0" err="1" smtClean="0"/>
              <a:t>Damit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viel</a:t>
            </a:r>
            <a:r>
              <a:rPr lang="en-US" dirty="0" smtClean="0"/>
              <a:t> </a:t>
            </a:r>
            <a:r>
              <a:rPr lang="en-US" dirty="0" err="1" smtClean="0"/>
              <a:t>Potenzial</a:t>
            </a:r>
            <a:r>
              <a:rPr lang="en-US" dirty="0" smtClean="0"/>
              <a:t> </a:t>
            </a:r>
            <a:r>
              <a:rPr lang="en-US" dirty="0" err="1" smtClean="0"/>
              <a:t>verschenkt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Was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fehlt</a:t>
            </a:r>
            <a:r>
              <a:rPr lang="en-US" dirty="0" smtClean="0"/>
              <a:t>, </a:t>
            </a:r>
            <a:r>
              <a:rPr lang="en-US" dirty="0" err="1" smtClean="0"/>
              <a:t>ist</a:t>
            </a:r>
            <a:r>
              <a:rPr lang="en-US" dirty="0" smtClean="0"/>
              <a:t> die „</a:t>
            </a:r>
            <a:r>
              <a:rPr lang="en-US" dirty="0" err="1" smtClean="0"/>
              <a:t>Befähigung</a:t>
            </a:r>
            <a:r>
              <a:rPr lang="en-US" dirty="0" smtClean="0"/>
              <a:t>“ der </a:t>
            </a:r>
            <a:r>
              <a:rPr lang="en-US" dirty="0" err="1" smtClean="0"/>
              <a:t>Mitarbeiter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i="0" dirty="0" smtClean="0"/>
              <a:t>Die </a:t>
            </a:r>
            <a:r>
              <a:rPr lang="en-US" i="0" dirty="0" err="1" smtClean="0"/>
              <a:t>Befähigung</a:t>
            </a:r>
            <a:r>
              <a:rPr lang="en-US" i="0" dirty="0" smtClean="0"/>
              <a:t> der </a:t>
            </a:r>
            <a:r>
              <a:rPr lang="en-US" i="0" dirty="0" err="1" smtClean="0"/>
              <a:t>Mitarbeiter</a:t>
            </a:r>
            <a:r>
              <a:rPr lang="en-US" i="0" dirty="0" smtClean="0"/>
              <a:t> </a:t>
            </a:r>
            <a:r>
              <a:rPr lang="en-US" i="0" dirty="0" err="1" smtClean="0"/>
              <a:t>besteht</a:t>
            </a:r>
            <a:r>
              <a:rPr lang="en-US" i="0" dirty="0" smtClean="0"/>
              <a:t> </a:t>
            </a:r>
            <a:r>
              <a:rPr lang="en-US" i="0" dirty="0" err="1" smtClean="0"/>
              <a:t>aus</a:t>
            </a:r>
            <a:r>
              <a:rPr lang="en-US" i="0" dirty="0" smtClean="0"/>
              <a:t> </a:t>
            </a:r>
            <a:r>
              <a:rPr lang="en-US" i="0" dirty="0" err="1" smtClean="0"/>
              <a:t>zwei</a:t>
            </a:r>
            <a:r>
              <a:rPr lang="en-US" i="0" dirty="0" smtClean="0"/>
              <a:t> </a:t>
            </a:r>
            <a:r>
              <a:rPr lang="en-US" i="0" dirty="0" err="1" smtClean="0"/>
              <a:t>Komponenten</a:t>
            </a:r>
            <a:r>
              <a:rPr lang="en-US" i="0" dirty="0" smtClean="0"/>
              <a:t>:</a:t>
            </a:r>
          </a:p>
          <a:p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Optimierte</a:t>
            </a:r>
            <a:r>
              <a:rPr lang="en-US" dirty="0" smtClean="0"/>
              <a:t> </a:t>
            </a:r>
            <a:r>
              <a:rPr lang="en-US" dirty="0" err="1" smtClean="0"/>
              <a:t>Rollen</a:t>
            </a:r>
            <a:r>
              <a:rPr lang="en-US" dirty="0" smtClean="0"/>
              <a:t>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unterstützende</a:t>
            </a:r>
            <a:r>
              <a:rPr lang="en-US" dirty="0" smtClean="0"/>
              <a:t> </a:t>
            </a:r>
            <a:r>
              <a:rPr lang="en-US" dirty="0" err="1" smtClean="0"/>
              <a:t>Umgebung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Komponente</a:t>
            </a:r>
            <a:r>
              <a:rPr lang="en-US" dirty="0" smtClean="0"/>
              <a:t> „</a:t>
            </a:r>
            <a:r>
              <a:rPr lang="en-US" dirty="0" err="1" smtClean="0"/>
              <a:t>Optimierte</a:t>
            </a:r>
            <a:r>
              <a:rPr lang="en-US" dirty="0" smtClean="0"/>
              <a:t> </a:t>
            </a:r>
            <a:r>
              <a:rPr lang="en-US" dirty="0" err="1" smtClean="0"/>
              <a:t>Rollen</a:t>
            </a:r>
            <a:r>
              <a:rPr lang="en-US" dirty="0" smtClean="0"/>
              <a:t>“ </a:t>
            </a:r>
            <a:r>
              <a:rPr lang="en-US" dirty="0" err="1" smtClean="0"/>
              <a:t>bezieht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auf das </a:t>
            </a:r>
            <a:r>
              <a:rPr lang="en-US" dirty="0" err="1" smtClean="0"/>
              <a:t>Maß</a:t>
            </a:r>
            <a:r>
              <a:rPr lang="en-US" dirty="0" smtClean="0"/>
              <a:t> der </a:t>
            </a:r>
            <a:r>
              <a:rPr lang="en-US" dirty="0" err="1" smtClean="0"/>
              <a:t>Übereinstimmung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, was die </a:t>
            </a:r>
            <a:r>
              <a:rPr lang="en-US" dirty="0" err="1" smtClean="0"/>
              <a:t>Mitarbeiter</a:t>
            </a:r>
            <a:r>
              <a:rPr lang="en-US" dirty="0" smtClean="0"/>
              <a:t> in </a:t>
            </a:r>
            <a:r>
              <a:rPr lang="en-US" dirty="0" err="1" smtClean="0"/>
              <a:t>ihren</a:t>
            </a:r>
            <a:r>
              <a:rPr lang="en-US" dirty="0" smtClean="0"/>
              <a:t> Jobs </a:t>
            </a:r>
            <a:r>
              <a:rPr lang="en-US" dirty="0" err="1" smtClean="0"/>
              <a:t>leisten</a:t>
            </a:r>
            <a:r>
              <a:rPr lang="en-US" dirty="0" smtClean="0"/>
              <a:t>, und den </a:t>
            </a:r>
            <a:r>
              <a:rPr lang="en-US" dirty="0" err="1" smtClean="0"/>
              <a:t>Erwartungen</a:t>
            </a:r>
            <a:r>
              <a:rPr lang="en-US" dirty="0" smtClean="0"/>
              <a:t> </a:t>
            </a:r>
            <a:r>
              <a:rPr lang="en-US" dirty="0" err="1" smtClean="0"/>
              <a:t>hinsichtlich</a:t>
            </a:r>
            <a:r>
              <a:rPr lang="en-US" dirty="0" smtClean="0"/>
              <a:t> </a:t>
            </a:r>
            <a:r>
              <a:rPr lang="en-US" dirty="0" err="1" smtClean="0"/>
              <a:t>Kompetenzen</a:t>
            </a:r>
            <a:r>
              <a:rPr lang="en-US" dirty="0" smtClean="0"/>
              <a:t>, </a:t>
            </a:r>
            <a:r>
              <a:rPr lang="en-US" dirty="0" err="1" smtClean="0"/>
              <a:t>Fähigkeiten</a:t>
            </a:r>
            <a:r>
              <a:rPr lang="en-US" dirty="0" smtClean="0"/>
              <a:t> und </a:t>
            </a:r>
            <a:r>
              <a:rPr lang="en-US" dirty="0" err="1" smtClean="0"/>
              <a:t>Ausbildung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dreht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darum</a:t>
            </a:r>
            <a:r>
              <a:rPr lang="en-US" dirty="0" smtClean="0"/>
              <a:t>, </a:t>
            </a:r>
            <a:r>
              <a:rPr lang="en-US" dirty="0" err="1" smtClean="0"/>
              <a:t>wie</a:t>
            </a:r>
            <a:r>
              <a:rPr lang="en-US" dirty="0" smtClean="0"/>
              <a:t> gut die </a:t>
            </a:r>
            <a:r>
              <a:rPr lang="en-US" dirty="0" err="1" smtClean="0"/>
              <a:t>Fähigkeiten</a:t>
            </a:r>
            <a:r>
              <a:rPr lang="en-US" dirty="0" smtClean="0"/>
              <a:t> des </a:t>
            </a:r>
            <a:r>
              <a:rPr lang="en-US" dirty="0" err="1" smtClean="0"/>
              <a:t>Mitarbeiters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den </a:t>
            </a:r>
            <a:r>
              <a:rPr lang="en-US" dirty="0" err="1" smtClean="0"/>
              <a:t>zugewiesenen</a:t>
            </a:r>
            <a:r>
              <a:rPr lang="en-US" dirty="0" smtClean="0"/>
              <a:t> </a:t>
            </a:r>
            <a:r>
              <a:rPr lang="en-US" dirty="0" err="1" smtClean="0"/>
              <a:t>Rollen</a:t>
            </a:r>
            <a:r>
              <a:rPr lang="en-US" dirty="0" smtClean="0"/>
              <a:t> </a:t>
            </a:r>
            <a:r>
              <a:rPr lang="en-US" dirty="0" err="1" smtClean="0"/>
              <a:t>passen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Bei</a:t>
            </a:r>
            <a:r>
              <a:rPr lang="en-US" dirty="0" smtClean="0"/>
              <a:t> der </a:t>
            </a:r>
            <a:r>
              <a:rPr lang="en-US" dirty="0" err="1" smtClean="0"/>
              <a:t>Komponente</a:t>
            </a:r>
            <a:r>
              <a:rPr lang="en-US" dirty="0" smtClean="0"/>
              <a:t> „</a:t>
            </a:r>
            <a:r>
              <a:rPr lang="en-US" dirty="0" err="1" smtClean="0"/>
              <a:t>Unterstützende</a:t>
            </a:r>
            <a:r>
              <a:rPr lang="en-US" dirty="0" smtClean="0"/>
              <a:t> </a:t>
            </a:r>
            <a:r>
              <a:rPr lang="en-US" dirty="0" err="1" smtClean="0"/>
              <a:t>Umgebung</a:t>
            </a:r>
            <a:r>
              <a:rPr lang="en-US" dirty="0" smtClean="0"/>
              <a:t>“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darum</a:t>
            </a:r>
            <a:r>
              <a:rPr lang="en-US" dirty="0" smtClean="0"/>
              <a:t>, das </a:t>
            </a:r>
            <a:r>
              <a:rPr lang="en-US" dirty="0" err="1" smtClean="0"/>
              <a:t>Arbeitsumfeld</a:t>
            </a:r>
            <a:r>
              <a:rPr lang="en-US" dirty="0" smtClean="0"/>
              <a:t> so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strukturieren</a:t>
            </a:r>
            <a:r>
              <a:rPr lang="en-US" dirty="0" smtClean="0"/>
              <a:t>,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der </a:t>
            </a:r>
            <a:r>
              <a:rPr lang="en-US" dirty="0" err="1" smtClean="0"/>
              <a:t>Produktivität</a:t>
            </a:r>
            <a:r>
              <a:rPr lang="en-US" dirty="0" smtClean="0"/>
              <a:t> der </a:t>
            </a:r>
            <a:r>
              <a:rPr lang="en-US" dirty="0" err="1" smtClean="0"/>
              <a:t>einzelnen</a:t>
            </a:r>
            <a:r>
              <a:rPr lang="en-US" dirty="0" smtClean="0"/>
              <a:t> </a:t>
            </a:r>
            <a:r>
              <a:rPr lang="en-US" dirty="0" err="1" smtClean="0"/>
              <a:t>Mitarbeiter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abträglich</a:t>
            </a:r>
            <a:r>
              <a:rPr lang="en-US" dirty="0" smtClean="0"/>
              <a:t>, </a:t>
            </a:r>
            <a:r>
              <a:rPr lang="en-US" dirty="0" err="1" smtClean="0"/>
              <a:t>sondern</a:t>
            </a:r>
            <a:r>
              <a:rPr lang="en-US" dirty="0" smtClean="0"/>
              <a:t> </a:t>
            </a:r>
            <a:r>
              <a:rPr lang="en-US" dirty="0" err="1" smtClean="0"/>
              <a:t>zuträglich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. </a:t>
            </a:r>
            <a:r>
              <a:rPr lang="en-US" dirty="0" err="1" smtClean="0"/>
              <a:t>Außerdem</a:t>
            </a:r>
            <a:r>
              <a:rPr lang="en-US" dirty="0" smtClean="0"/>
              <a:t> </a:t>
            </a:r>
            <a:r>
              <a:rPr lang="en-US" dirty="0" err="1" smtClean="0"/>
              <a:t>sollen</a:t>
            </a:r>
            <a:r>
              <a:rPr lang="en-US" dirty="0" smtClean="0"/>
              <a:t> </a:t>
            </a:r>
            <a:r>
              <a:rPr lang="en-US" dirty="0" err="1" smtClean="0"/>
              <a:t>Hindernisse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Erledigung</a:t>
            </a:r>
            <a:r>
              <a:rPr lang="en-US" dirty="0" smtClean="0"/>
              <a:t> der </a:t>
            </a:r>
            <a:r>
              <a:rPr lang="en-US" dirty="0" err="1" smtClean="0"/>
              <a:t>Arbeit</a:t>
            </a:r>
            <a:r>
              <a:rPr lang="en-US" dirty="0" smtClean="0"/>
              <a:t> </a:t>
            </a:r>
            <a:r>
              <a:rPr lang="en-US" dirty="0" err="1" smtClean="0"/>
              <a:t>beseitigt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. In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unterstützenden</a:t>
            </a:r>
            <a:r>
              <a:rPr lang="en-US" dirty="0" smtClean="0"/>
              <a:t> </a:t>
            </a:r>
            <a:r>
              <a:rPr lang="en-US" dirty="0" err="1" smtClean="0"/>
              <a:t>Umgebung</a:t>
            </a:r>
            <a:r>
              <a:rPr lang="en-US" dirty="0" smtClean="0"/>
              <a:t> </a:t>
            </a:r>
            <a:r>
              <a:rPr lang="en-US" dirty="0" err="1" smtClean="0"/>
              <a:t>verfügen</a:t>
            </a:r>
            <a:r>
              <a:rPr lang="en-US" dirty="0" smtClean="0"/>
              <a:t> </a:t>
            </a:r>
            <a:r>
              <a:rPr lang="en-US" dirty="0" err="1" smtClean="0"/>
              <a:t>Mitarbeiter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die </a:t>
            </a:r>
            <a:r>
              <a:rPr lang="en-US" dirty="0" err="1" smtClean="0"/>
              <a:t>wesentlichen</a:t>
            </a:r>
            <a:r>
              <a:rPr lang="en-US" dirty="0" smtClean="0"/>
              <a:t> </a:t>
            </a:r>
            <a:r>
              <a:rPr lang="en-US" dirty="0" err="1" smtClean="0"/>
              <a:t>Hilfs</a:t>
            </a:r>
            <a:r>
              <a:rPr lang="en-US" dirty="0" smtClean="0"/>
              <a:t>- und </a:t>
            </a:r>
            <a:r>
              <a:rPr lang="en-US" dirty="0" err="1" smtClean="0"/>
              <a:t>Arbeitsmittel</a:t>
            </a:r>
            <a:r>
              <a:rPr lang="en-US" dirty="0" smtClean="0"/>
              <a:t>, die </a:t>
            </a:r>
            <a:r>
              <a:rPr lang="en-US" dirty="0" err="1" smtClean="0"/>
              <a:t>erforderlich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, </a:t>
            </a:r>
            <a:r>
              <a:rPr lang="en-US" dirty="0" err="1" smtClean="0"/>
              <a:t>damit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Aufgaben</a:t>
            </a:r>
            <a:r>
              <a:rPr lang="en-US" dirty="0" smtClean="0"/>
              <a:t> </a:t>
            </a:r>
            <a:r>
              <a:rPr lang="en-US" dirty="0" err="1" smtClean="0"/>
              <a:t>erfolgreich</a:t>
            </a:r>
            <a:r>
              <a:rPr lang="en-US" dirty="0" smtClean="0"/>
              <a:t> </a:t>
            </a:r>
            <a:r>
              <a:rPr lang="en-US" dirty="0" err="1" smtClean="0"/>
              <a:t>erledigen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. </a:t>
            </a:r>
            <a:r>
              <a:rPr lang="en-US" dirty="0" err="1" smtClean="0"/>
              <a:t>Dazu</a:t>
            </a:r>
            <a:r>
              <a:rPr lang="en-US" dirty="0" smtClean="0"/>
              <a:t> </a:t>
            </a:r>
            <a:r>
              <a:rPr lang="en-US" dirty="0" err="1" smtClean="0"/>
              <a:t>zählen</a:t>
            </a:r>
            <a:r>
              <a:rPr lang="en-US" dirty="0" smtClean="0"/>
              <a:t> der </a:t>
            </a:r>
            <a:r>
              <a:rPr lang="en-US" dirty="0" err="1" smtClean="0"/>
              <a:t>Zugriff</a:t>
            </a:r>
            <a:r>
              <a:rPr lang="en-US" dirty="0" smtClean="0"/>
              <a:t> auf </a:t>
            </a:r>
            <a:r>
              <a:rPr lang="en-US" dirty="0" err="1" smtClean="0"/>
              <a:t>Informationen</a:t>
            </a:r>
            <a:r>
              <a:rPr lang="en-US" dirty="0" smtClean="0"/>
              <a:t>, </a:t>
            </a:r>
            <a:r>
              <a:rPr lang="en-US" dirty="0" err="1" smtClean="0"/>
              <a:t>klare</a:t>
            </a:r>
            <a:r>
              <a:rPr lang="en-US" dirty="0" smtClean="0"/>
              <a:t> </a:t>
            </a:r>
            <a:r>
              <a:rPr lang="en-US" dirty="0" err="1" smtClean="0"/>
              <a:t>Rollen</a:t>
            </a:r>
            <a:r>
              <a:rPr lang="en-US" dirty="0" smtClean="0"/>
              <a:t>, Feedback und </a:t>
            </a:r>
            <a:r>
              <a:rPr lang="en-US" dirty="0" err="1" smtClean="0"/>
              <a:t>Technologien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Dies </a:t>
            </a:r>
            <a:r>
              <a:rPr lang="en-US" b="1" dirty="0" err="1" smtClean="0"/>
              <a:t>ist</a:t>
            </a:r>
            <a:r>
              <a:rPr lang="en-US" b="1" dirty="0" smtClean="0"/>
              <a:t> </a:t>
            </a:r>
            <a:r>
              <a:rPr lang="en-US" b="1" dirty="0" err="1" smtClean="0"/>
              <a:t>alles</a:t>
            </a:r>
            <a:r>
              <a:rPr lang="en-US" b="1" dirty="0" smtClean="0"/>
              <a:t>, was </a:t>
            </a:r>
            <a:r>
              <a:rPr lang="en-US" b="1" dirty="0" err="1" smtClean="0"/>
              <a:t>getan</a:t>
            </a:r>
            <a:r>
              <a:rPr lang="en-US" b="1" dirty="0" smtClean="0"/>
              <a:t> </a:t>
            </a:r>
            <a:r>
              <a:rPr lang="en-US" b="1" dirty="0" err="1" smtClean="0"/>
              <a:t>werden</a:t>
            </a:r>
            <a:r>
              <a:rPr lang="en-US" b="1" dirty="0" smtClean="0"/>
              <a:t> </a:t>
            </a:r>
            <a:r>
              <a:rPr lang="en-US" b="1" dirty="0" err="1" smtClean="0"/>
              <a:t>kann</a:t>
            </a:r>
            <a:r>
              <a:rPr lang="en-US" b="1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Stellen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Engagement und </a:t>
            </a:r>
            <a:r>
              <a:rPr lang="en-US" dirty="0" err="1" smtClean="0"/>
              <a:t>Befähigung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Fahrrad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. Das Engagement </a:t>
            </a:r>
            <a:r>
              <a:rPr lang="en-US" dirty="0" err="1" smtClean="0"/>
              <a:t>ist</a:t>
            </a:r>
            <a:r>
              <a:rPr lang="en-US" dirty="0" smtClean="0"/>
              <a:t> der </a:t>
            </a:r>
            <a:r>
              <a:rPr lang="en-US" dirty="0" err="1" smtClean="0"/>
              <a:t>Rahmen</a:t>
            </a:r>
            <a:r>
              <a:rPr lang="en-US" dirty="0" smtClean="0"/>
              <a:t>, </a:t>
            </a:r>
            <a:r>
              <a:rPr lang="en-US" dirty="0" err="1" smtClean="0"/>
              <a:t>während</a:t>
            </a:r>
            <a:r>
              <a:rPr lang="en-US" dirty="0" smtClean="0"/>
              <a:t> die </a:t>
            </a:r>
            <a:r>
              <a:rPr lang="en-US" dirty="0" err="1" smtClean="0"/>
              <a:t>Befähigung</a:t>
            </a:r>
            <a:r>
              <a:rPr lang="en-US" dirty="0" smtClean="0"/>
              <a:t> die </a:t>
            </a:r>
            <a:r>
              <a:rPr lang="en-US" dirty="0" err="1" smtClean="0"/>
              <a:t>Reifen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err="1" smtClean="0"/>
              <a:t>Beides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wichtig</a:t>
            </a:r>
            <a:r>
              <a:rPr lang="en-US" dirty="0" smtClean="0"/>
              <a:t>, </a:t>
            </a:r>
            <a:r>
              <a:rPr lang="en-US" dirty="0" err="1" smtClean="0"/>
              <a:t>doch</a:t>
            </a:r>
            <a:r>
              <a:rPr lang="en-US" dirty="0" smtClean="0"/>
              <a:t> </a:t>
            </a:r>
            <a:r>
              <a:rPr lang="en-US" dirty="0" err="1" smtClean="0"/>
              <a:t>ohne</a:t>
            </a:r>
            <a:r>
              <a:rPr lang="en-US" dirty="0" smtClean="0"/>
              <a:t> die </a:t>
            </a:r>
            <a:r>
              <a:rPr lang="en-US" dirty="0" err="1" smtClean="0"/>
              <a:t>Reifen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das </a:t>
            </a:r>
            <a:r>
              <a:rPr lang="en-US" dirty="0" err="1" smtClean="0"/>
              <a:t>Fahrrad</a:t>
            </a:r>
            <a:r>
              <a:rPr lang="en-US" dirty="0" smtClean="0"/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</a:t>
            </a:r>
            <a:r>
              <a:rPr lang="en-US" dirty="0" smtClean="0"/>
              <a:t> </a:t>
            </a:r>
            <a:r>
              <a:rPr lang="en-US" dirty="0" err="1" smtClean="0"/>
              <a:t>bewegen</a:t>
            </a:r>
            <a:r>
              <a:rPr lang="en-US" dirty="0" smtClean="0"/>
              <a:t>.</a:t>
            </a:r>
          </a:p>
          <a:p>
            <a:pPr eaLnBrk="1" hangingPunct="1"/>
            <a:endParaRPr lang="en-US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i="0" dirty="0" smtClean="0"/>
              <a:t>Der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Fokus</a:t>
            </a:r>
            <a:r>
              <a:rPr lang="en-US" sz="1200" i="0" baseline="0" dirty="0" smtClean="0"/>
              <a:t> auf Engagement und </a:t>
            </a:r>
            <a:r>
              <a:rPr lang="en-US" sz="1200" i="0" baseline="0" dirty="0" err="1" smtClean="0"/>
              <a:t>Befähigung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zusammen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wird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einen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größeren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Einfluss</a:t>
            </a:r>
            <a:r>
              <a:rPr lang="en-US" sz="1200" i="0" baseline="0" dirty="0" smtClean="0"/>
              <a:t> auf </a:t>
            </a:r>
            <a:r>
              <a:rPr lang="en-US" sz="1200" i="0" baseline="0" dirty="0" err="1" smtClean="0"/>
              <a:t>Ihr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Geschäft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haben</a:t>
            </a:r>
            <a:r>
              <a:rPr lang="en-US" sz="1200" i="0" baseline="0" dirty="0" smtClean="0"/>
              <a:t>, </a:t>
            </a:r>
            <a:r>
              <a:rPr lang="en-US" sz="1200" i="0" baseline="0" dirty="0" err="1" smtClean="0"/>
              <a:t>als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eine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alleinige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Schwerpunktlegung</a:t>
            </a:r>
            <a:r>
              <a:rPr lang="en-US" sz="1200" i="0" baseline="0" dirty="0" smtClean="0"/>
              <a:t> auf Engagement. </a:t>
            </a:r>
            <a:r>
              <a:rPr lang="en-US" sz="1200" i="0" baseline="0" dirty="0" err="1" smtClean="0"/>
              <a:t>Mitarbeiterengagement</a:t>
            </a:r>
            <a:r>
              <a:rPr lang="en-US" sz="1200" i="0" dirty="0" smtClean="0"/>
              <a:t> und </a:t>
            </a:r>
            <a:r>
              <a:rPr lang="en-US" sz="1200" i="0" dirty="0" err="1" smtClean="0"/>
              <a:t>Mitarbeitereffektivität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werden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geschäftliche</a:t>
            </a:r>
            <a:r>
              <a:rPr lang="en-US" sz="1200" i="0" dirty="0" smtClean="0"/>
              <a:t> und </a:t>
            </a:r>
            <a:r>
              <a:rPr lang="en-US" sz="1200" i="0" dirty="0" err="1" smtClean="0"/>
              <a:t>finanzielle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Ergebnisse</a:t>
            </a:r>
            <a:r>
              <a:rPr lang="en-US" sz="1200" i="0" dirty="0" smtClean="0"/>
              <a:t>, die </a:t>
            </a:r>
            <a:r>
              <a:rPr lang="en-US" sz="1200" i="0" dirty="0" err="1" smtClean="0"/>
              <a:t>Kundenzufriedenheit</a:t>
            </a:r>
            <a:r>
              <a:rPr lang="en-US" sz="1200" i="0" dirty="0" smtClean="0"/>
              <a:t>, die </a:t>
            </a:r>
            <a:r>
              <a:rPr lang="en-US" sz="1200" i="0" dirty="0" err="1" smtClean="0"/>
              <a:t>Leistung</a:t>
            </a:r>
            <a:r>
              <a:rPr lang="en-US" sz="1200" i="0" dirty="0" smtClean="0"/>
              <a:t> von </a:t>
            </a:r>
            <a:r>
              <a:rPr lang="en-US" sz="1200" i="0" dirty="0" err="1" smtClean="0"/>
              <a:t>Mitarbeitern</a:t>
            </a:r>
            <a:r>
              <a:rPr lang="en-US" sz="1200" i="0" dirty="0" smtClean="0"/>
              <a:t> und die </a:t>
            </a:r>
            <a:r>
              <a:rPr lang="en-US" sz="1200" i="0" dirty="0" err="1" smtClean="0"/>
              <a:t>Mitarbeiterbindung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stärken</a:t>
            </a:r>
            <a:r>
              <a:rPr lang="en-US" sz="1200" i="0" dirty="0" smtClean="0"/>
              <a:t>. </a:t>
            </a:r>
            <a:endParaRPr lang="en-US" sz="1200" i="0" baseline="0" dirty="0" smtClean="0"/>
          </a:p>
          <a:p>
            <a:endParaRPr lang="en-US" dirty="0" smtClean="0"/>
          </a:p>
          <a:p>
            <a:r>
              <a:rPr lang="en-US" dirty="0" err="1" smtClean="0"/>
              <a:t>Mitarbeiterengagement</a:t>
            </a:r>
            <a:r>
              <a:rPr lang="en-US" dirty="0" smtClean="0"/>
              <a:t> </a:t>
            </a:r>
            <a:r>
              <a:rPr lang="en-US" dirty="0" err="1" smtClean="0"/>
              <a:t>umfasst</a:t>
            </a:r>
            <a:r>
              <a:rPr lang="en-US" dirty="0" smtClean="0"/>
              <a:t> die </a:t>
            </a:r>
            <a:r>
              <a:rPr lang="en-US" dirty="0" err="1" smtClean="0"/>
              <a:t>folgenden</a:t>
            </a:r>
            <a:r>
              <a:rPr lang="en-US" dirty="0" smtClean="0"/>
              <a:t> </a:t>
            </a:r>
            <a:r>
              <a:rPr lang="en-US" dirty="0" err="1" smtClean="0"/>
              <a:t>Dimensionen</a:t>
            </a:r>
            <a:r>
              <a:rPr lang="en-US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strategische Ausrichtung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Vertrauen</a:t>
            </a:r>
            <a:r>
              <a:rPr lang="en-US" dirty="0" smtClean="0"/>
              <a:t> in </a:t>
            </a:r>
            <a:r>
              <a:rPr lang="en-US" dirty="0" err="1" smtClean="0"/>
              <a:t>Führungskräfte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Qualität</a:t>
            </a:r>
            <a:r>
              <a:rPr lang="en-US" dirty="0" smtClean="0"/>
              <a:t> und </a:t>
            </a:r>
            <a:r>
              <a:rPr lang="en-US" dirty="0" err="1" smtClean="0"/>
              <a:t>Kundenorientierung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Respekt</a:t>
            </a:r>
            <a:r>
              <a:rPr lang="en-US" dirty="0" smtClean="0"/>
              <a:t> und </a:t>
            </a:r>
            <a:r>
              <a:rPr lang="en-US" dirty="0" err="1" smtClean="0"/>
              <a:t>Anerkennung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Entwicklungsmöglichkeiten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Vielfältigkeit und Integration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Befähigung</a:t>
            </a:r>
            <a:r>
              <a:rPr lang="en-US" dirty="0" smtClean="0"/>
              <a:t> von </a:t>
            </a:r>
            <a:r>
              <a:rPr lang="en-US" dirty="0" err="1" smtClean="0"/>
              <a:t>Mitarbeitern</a:t>
            </a:r>
            <a:r>
              <a:rPr lang="en-US" dirty="0" smtClean="0"/>
              <a:t> </a:t>
            </a:r>
            <a:r>
              <a:rPr lang="en-US" dirty="0" err="1" smtClean="0"/>
              <a:t>umfasst</a:t>
            </a:r>
            <a:r>
              <a:rPr lang="en-US" dirty="0" smtClean="0"/>
              <a:t> die </a:t>
            </a:r>
            <a:r>
              <a:rPr lang="en-US" dirty="0" err="1" smtClean="0"/>
              <a:t>folgenden</a:t>
            </a:r>
            <a:r>
              <a:rPr lang="en-US" dirty="0" smtClean="0"/>
              <a:t> </a:t>
            </a:r>
            <a:r>
              <a:rPr lang="en-US" dirty="0" err="1" smtClean="0"/>
              <a:t>Dimensionen</a:t>
            </a:r>
            <a:r>
              <a:rPr lang="en-US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Leistungsmanagement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Handlungsspielraum und Mitwirkungsmöglichkeit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Ressourcen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Aus- und Weiterbildung</a:t>
            </a: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Zusammenarbeit</a:t>
            </a:r>
            <a:r>
              <a:rPr lang="en-US" dirty="0" smtClean="0"/>
              <a:t> und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Arbeitsbedingungen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AKTIVITÄT: </a:t>
            </a:r>
            <a:r>
              <a:rPr lang="en-US" dirty="0" err="1" smtClean="0"/>
              <a:t>Erklären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wie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Ergebnisse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Befragung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auszuwerten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sind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sz="1200" b="1" baseline="0" dirty="0" smtClean="0"/>
              <a:t>NOTIZEN: </a:t>
            </a:r>
          </a:p>
          <a:p>
            <a:r>
              <a:rPr lang="en-US" sz="1200" baseline="0" dirty="0" err="1" smtClean="0"/>
              <a:t>Bei</a:t>
            </a:r>
            <a:r>
              <a:rPr lang="en-US" sz="1200" baseline="0" dirty="0" smtClean="0"/>
              <a:t> den </a:t>
            </a:r>
            <a:r>
              <a:rPr lang="en-US" sz="1200" baseline="0" dirty="0" err="1" smtClean="0"/>
              <a:t>meisten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Fragen</a:t>
            </a:r>
            <a:r>
              <a:rPr lang="en-US" sz="1200" baseline="0" dirty="0" smtClean="0"/>
              <a:t> der </a:t>
            </a:r>
            <a:r>
              <a:rPr lang="en-US" sz="1200" baseline="0" dirty="0" err="1" smtClean="0"/>
              <a:t>Befragung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kommt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eine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fünfstufige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Skala</a:t>
            </a:r>
            <a:r>
              <a:rPr lang="en-US" sz="1200" baseline="0" dirty="0" smtClean="0"/>
              <a:t> von „</a:t>
            </a:r>
            <a:r>
              <a:rPr lang="en-US" sz="1200" baseline="0" dirty="0" err="1" smtClean="0"/>
              <a:t>Sehr</a:t>
            </a:r>
            <a:r>
              <a:rPr lang="en-US" sz="1200" baseline="0" dirty="0" smtClean="0"/>
              <a:t> gut/</a:t>
            </a:r>
            <a:r>
              <a:rPr lang="en-US" sz="1200" baseline="0" dirty="0" err="1" smtClean="0"/>
              <a:t>Stimme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vollkommen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zu</a:t>
            </a:r>
            <a:r>
              <a:rPr lang="en-US" sz="1200" baseline="0" dirty="0" smtClean="0"/>
              <a:t>“ </a:t>
            </a:r>
            <a:r>
              <a:rPr lang="en-US" sz="1200" baseline="0" dirty="0" err="1" smtClean="0"/>
              <a:t>bis</a:t>
            </a:r>
            <a:r>
              <a:rPr lang="en-US" sz="1200" baseline="0" dirty="0" smtClean="0"/>
              <a:t> „</a:t>
            </a:r>
            <a:r>
              <a:rPr lang="en-US" sz="1200" baseline="0" dirty="0" err="1" smtClean="0"/>
              <a:t>Sehr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schlecht</a:t>
            </a:r>
            <a:r>
              <a:rPr lang="en-US" sz="1200" baseline="0" dirty="0" smtClean="0"/>
              <a:t>/</a:t>
            </a:r>
            <a:r>
              <a:rPr lang="en-US" sz="1200" baseline="0" dirty="0" err="1" smtClean="0"/>
              <a:t>Stimme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überhaupt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nicht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zu</a:t>
            </a:r>
            <a:r>
              <a:rPr lang="en-US" sz="1200" baseline="0" dirty="0" smtClean="0"/>
              <a:t>“ </a:t>
            </a:r>
            <a:r>
              <a:rPr lang="en-US" sz="1200" baseline="0" dirty="0" err="1" smtClean="0"/>
              <a:t>zum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Einsatz</a:t>
            </a:r>
            <a:r>
              <a:rPr lang="en-US" sz="1200" baseline="0" dirty="0" smtClean="0"/>
              <a:t>.</a:t>
            </a:r>
          </a:p>
          <a:p>
            <a:endParaRPr lang="en-US" sz="1200" baseline="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dirty="0" err="1" smtClean="0"/>
              <a:t>Eine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grüne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Hinterlegung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steht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für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eine</a:t>
            </a:r>
            <a:r>
              <a:rPr lang="en-US" sz="1200" baseline="0" dirty="0" smtClean="0"/>
              <a:t> positive </a:t>
            </a:r>
            <a:r>
              <a:rPr lang="en-US" sz="1200" baseline="0" dirty="0" err="1" smtClean="0"/>
              <a:t>Bewertung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mit</a:t>
            </a:r>
            <a:r>
              <a:rPr lang="en-US" sz="1200" baseline="0" dirty="0" smtClean="0"/>
              <a:t> „</a:t>
            </a:r>
            <a:r>
              <a:rPr lang="en-US" sz="1200" baseline="0" dirty="0" err="1" smtClean="0"/>
              <a:t>Sehr</a:t>
            </a:r>
            <a:r>
              <a:rPr lang="en-US" sz="1200" baseline="0" dirty="0" smtClean="0"/>
              <a:t> gut/</a:t>
            </a:r>
            <a:r>
              <a:rPr lang="en-US" sz="1200" baseline="0" dirty="0" err="1" smtClean="0"/>
              <a:t>Stimme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vollkommen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zu</a:t>
            </a:r>
            <a:r>
              <a:rPr lang="en-US" sz="1200" baseline="0" dirty="0" smtClean="0"/>
              <a:t>“ </a:t>
            </a:r>
            <a:r>
              <a:rPr lang="en-US" sz="1200" baseline="0" dirty="0" err="1" smtClean="0"/>
              <a:t>bzw</a:t>
            </a:r>
            <a:r>
              <a:rPr lang="en-US" sz="1200" baseline="0" dirty="0" smtClean="0"/>
              <a:t>. „Gut/</a:t>
            </a:r>
            <a:r>
              <a:rPr lang="en-US" sz="1200" baseline="0" dirty="0" err="1" smtClean="0"/>
              <a:t>Stimme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zu</a:t>
            </a:r>
            <a:r>
              <a:rPr lang="en-US" sz="1200" baseline="0" dirty="0" smtClean="0"/>
              <a:t>“ [</a:t>
            </a:r>
            <a:r>
              <a:rPr lang="en-US" sz="1200" baseline="0" dirty="0" err="1" smtClean="0"/>
              <a:t>Prozentanteil</a:t>
            </a:r>
            <a:r>
              <a:rPr lang="en-US" sz="1200" baseline="0" dirty="0" smtClean="0"/>
              <a:t> der </a:t>
            </a:r>
            <a:r>
              <a:rPr lang="en-US" sz="1200" baseline="0" dirty="0" err="1" smtClean="0"/>
              <a:t>Mitarbeiter</a:t>
            </a:r>
            <a:r>
              <a:rPr lang="en-US" sz="1200" baseline="0" dirty="0" smtClean="0"/>
              <a:t>, die </a:t>
            </a:r>
            <a:r>
              <a:rPr lang="en-US" sz="1200" baseline="0" dirty="0" err="1" smtClean="0"/>
              <a:t>bei</a:t>
            </a:r>
            <a:r>
              <a:rPr lang="en-US" sz="1200" baseline="0" dirty="0" smtClean="0"/>
              <a:t> der </a:t>
            </a:r>
            <a:r>
              <a:rPr lang="en-US" sz="1200" baseline="0" dirty="0" err="1" smtClean="0"/>
              <a:t>betreffenden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Frage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eine</a:t>
            </a:r>
            <a:r>
              <a:rPr lang="en-US" sz="1200" baseline="0" dirty="0" smtClean="0"/>
              <a:t> 5 </a:t>
            </a:r>
            <a:r>
              <a:rPr lang="en-US" sz="1200" baseline="0" dirty="0" err="1" smtClean="0"/>
              <a:t>oder</a:t>
            </a:r>
            <a:r>
              <a:rPr lang="en-US" sz="1200" baseline="0" dirty="0" smtClean="0"/>
              <a:t> 4 </a:t>
            </a:r>
            <a:r>
              <a:rPr lang="en-US" sz="1200" baseline="0" dirty="0" err="1" smtClean="0"/>
              <a:t>vergeben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haben</a:t>
            </a:r>
            <a:r>
              <a:rPr lang="en-US" sz="1200" baseline="0" dirty="0" smtClean="0"/>
              <a:t>].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dirty="0" err="1" smtClean="0"/>
              <a:t>Eine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gelbe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Hinterlegung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steht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für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eine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neutrale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Bewertung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mit</a:t>
            </a:r>
            <a:r>
              <a:rPr lang="en-US" sz="1200" baseline="0" dirty="0" smtClean="0"/>
              <a:t> „</a:t>
            </a:r>
            <a:r>
              <a:rPr lang="en-US" sz="1200" baseline="0" dirty="0" err="1" smtClean="0"/>
              <a:t>Durchschnittlich</a:t>
            </a:r>
            <a:r>
              <a:rPr lang="en-US" sz="1200" baseline="0" dirty="0" smtClean="0"/>
              <a:t>/Bin </a:t>
            </a:r>
            <a:r>
              <a:rPr lang="en-US" sz="1200" baseline="0" dirty="0" err="1" smtClean="0"/>
              <a:t>unentschlossen</a:t>
            </a:r>
            <a:r>
              <a:rPr lang="en-US" sz="1200" baseline="0" dirty="0" smtClean="0"/>
              <a:t>“ [</a:t>
            </a:r>
            <a:r>
              <a:rPr lang="en-US" sz="1200" baseline="0" dirty="0" err="1" smtClean="0"/>
              <a:t>Prozentanteil</a:t>
            </a:r>
            <a:r>
              <a:rPr lang="en-US" sz="1200" baseline="0" dirty="0" smtClean="0"/>
              <a:t> der </a:t>
            </a:r>
            <a:r>
              <a:rPr lang="en-US" sz="1200" baseline="0" dirty="0" err="1" smtClean="0"/>
              <a:t>Mitarbeiter</a:t>
            </a:r>
            <a:r>
              <a:rPr lang="en-US" sz="1200" baseline="0" dirty="0" smtClean="0"/>
              <a:t>, die </a:t>
            </a:r>
            <a:r>
              <a:rPr lang="en-US" sz="1200" baseline="0" dirty="0" err="1" smtClean="0"/>
              <a:t>bei</a:t>
            </a:r>
            <a:r>
              <a:rPr lang="en-US" sz="1200" baseline="0" dirty="0" smtClean="0"/>
              <a:t> der </a:t>
            </a:r>
            <a:r>
              <a:rPr lang="en-US" sz="1200" baseline="0" dirty="0" err="1" smtClean="0"/>
              <a:t>betreffenden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Frage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eine</a:t>
            </a:r>
            <a:r>
              <a:rPr lang="en-US" sz="1200" baseline="0" dirty="0" smtClean="0"/>
              <a:t> 3 </a:t>
            </a:r>
            <a:r>
              <a:rPr lang="en-US" sz="1200" baseline="0" dirty="0" err="1" smtClean="0"/>
              <a:t>vergeben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haben</a:t>
            </a:r>
            <a:r>
              <a:rPr lang="en-US" sz="1200" baseline="0" dirty="0" smtClean="0"/>
              <a:t>].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dirty="0" err="1" smtClean="0"/>
              <a:t>Eine</a:t>
            </a:r>
            <a:r>
              <a:rPr lang="en-US" sz="1200" baseline="0" dirty="0" smtClean="0"/>
              <a:t> rote </a:t>
            </a:r>
            <a:r>
              <a:rPr lang="en-US" sz="1200" baseline="0" dirty="0" err="1" smtClean="0"/>
              <a:t>Hinterlegung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steht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für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eine</a:t>
            </a:r>
            <a:r>
              <a:rPr lang="en-US" sz="1200" baseline="0" dirty="0" smtClean="0"/>
              <a:t> negative </a:t>
            </a:r>
            <a:r>
              <a:rPr lang="en-US" sz="1200" baseline="0" dirty="0" err="1" smtClean="0"/>
              <a:t>Bewertung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mit</a:t>
            </a:r>
            <a:r>
              <a:rPr lang="en-US" sz="1200" baseline="0" dirty="0" smtClean="0"/>
              <a:t> „</a:t>
            </a:r>
            <a:r>
              <a:rPr lang="en-US" sz="1200" baseline="0" dirty="0" err="1" smtClean="0"/>
              <a:t>Schlecht</a:t>
            </a:r>
            <a:r>
              <a:rPr lang="en-US" sz="1200" baseline="0" dirty="0" smtClean="0"/>
              <a:t>/</a:t>
            </a:r>
            <a:r>
              <a:rPr lang="en-US" sz="1200" baseline="0" dirty="0" err="1" smtClean="0"/>
              <a:t>Stimme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nicht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zu</a:t>
            </a:r>
            <a:r>
              <a:rPr lang="en-US" sz="1200" baseline="0" dirty="0" smtClean="0"/>
              <a:t>“ </a:t>
            </a:r>
            <a:r>
              <a:rPr lang="en-US" sz="1200" baseline="0" dirty="0" err="1" smtClean="0"/>
              <a:t>bzw</a:t>
            </a:r>
            <a:r>
              <a:rPr lang="en-US" sz="1200" baseline="0" dirty="0" smtClean="0"/>
              <a:t>. „</a:t>
            </a:r>
            <a:r>
              <a:rPr lang="en-US" sz="1200" baseline="0" dirty="0" err="1" smtClean="0"/>
              <a:t>Sehr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schlecht</a:t>
            </a:r>
            <a:r>
              <a:rPr lang="en-US" sz="1200" baseline="0" dirty="0" smtClean="0"/>
              <a:t>/</a:t>
            </a:r>
            <a:r>
              <a:rPr lang="en-US" sz="1200" baseline="0" dirty="0" err="1" smtClean="0"/>
              <a:t>Stimme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überhaupt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nicht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zu</a:t>
            </a:r>
            <a:r>
              <a:rPr lang="en-US" sz="1200" baseline="0" dirty="0" smtClean="0"/>
              <a:t>“ [</a:t>
            </a:r>
            <a:r>
              <a:rPr lang="en-US" sz="1200" baseline="0" dirty="0" err="1" smtClean="0"/>
              <a:t>Prozentanteil</a:t>
            </a:r>
            <a:r>
              <a:rPr lang="en-US" sz="1200" baseline="0" dirty="0" smtClean="0"/>
              <a:t> der </a:t>
            </a:r>
            <a:r>
              <a:rPr lang="en-US" sz="1200" baseline="0" dirty="0" err="1" smtClean="0"/>
              <a:t>Mitarbeiter</a:t>
            </a:r>
            <a:r>
              <a:rPr lang="en-US" sz="1200" baseline="0" dirty="0" smtClean="0"/>
              <a:t>, die </a:t>
            </a:r>
            <a:r>
              <a:rPr lang="en-US" sz="1200" baseline="0" dirty="0" err="1" smtClean="0"/>
              <a:t>bei</a:t>
            </a:r>
            <a:r>
              <a:rPr lang="en-US" sz="1200" baseline="0" dirty="0" smtClean="0"/>
              <a:t> der </a:t>
            </a:r>
            <a:r>
              <a:rPr lang="en-US" sz="1200" baseline="0" dirty="0" err="1" smtClean="0"/>
              <a:t>betreffenden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Frage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eine</a:t>
            </a:r>
            <a:r>
              <a:rPr lang="en-US" sz="1200" baseline="0" dirty="0" smtClean="0"/>
              <a:t> 2 </a:t>
            </a:r>
            <a:r>
              <a:rPr lang="en-US" sz="1200" baseline="0" dirty="0" err="1" smtClean="0"/>
              <a:t>oder</a:t>
            </a:r>
            <a:r>
              <a:rPr lang="en-US" sz="1200" baseline="0" dirty="0" smtClean="0"/>
              <a:t> 1 </a:t>
            </a:r>
            <a:r>
              <a:rPr lang="en-US" sz="1200" baseline="0" dirty="0" err="1" smtClean="0"/>
              <a:t>vergeben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haben</a:t>
            </a:r>
            <a:r>
              <a:rPr lang="en-US" sz="1200" baseline="0" dirty="0" smtClean="0"/>
              <a:t>].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aseline="0" dirty="0" smtClean="0"/>
              <a:t>Die </a:t>
            </a:r>
            <a:r>
              <a:rPr lang="en-US" sz="1200" baseline="0" dirty="0" err="1" smtClean="0"/>
              <a:t>ermittelten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Stärken</a:t>
            </a:r>
            <a:r>
              <a:rPr lang="en-US" sz="1200" baseline="0" dirty="0" smtClean="0"/>
              <a:t> und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Entwicklungsmöglichkeiten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gründen</a:t>
            </a:r>
            <a:r>
              <a:rPr lang="en-US" sz="1200" baseline="0" dirty="0" smtClean="0"/>
              <a:t> auf den </a:t>
            </a:r>
            <a:r>
              <a:rPr lang="en-US" sz="1200" baseline="0" dirty="0" err="1" smtClean="0"/>
              <a:t>positiven</a:t>
            </a:r>
            <a:r>
              <a:rPr lang="en-US" sz="1200" baseline="0" dirty="0" smtClean="0"/>
              <a:t> und </a:t>
            </a:r>
            <a:r>
              <a:rPr lang="en-US" sz="1200" baseline="0" dirty="0" err="1" smtClean="0"/>
              <a:t>negativen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Bewertungen</a:t>
            </a:r>
            <a:r>
              <a:rPr lang="en-US" sz="1200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2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AKTIVITÄT:</a:t>
            </a:r>
            <a:r>
              <a:rPr lang="en-US" b="1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="0" baseline="0" dirty="0" err="1" smtClean="0"/>
              <a:t>Nehmen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Sie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sich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bei</a:t>
            </a:r>
            <a:r>
              <a:rPr lang="en-US" b="0" baseline="0" dirty="0" smtClean="0"/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„Verschaffen Sie sich Gehör“-Meetings </a:t>
            </a:r>
            <a:r>
              <a:rPr lang="en-US" b="0" baseline="0" dirty="0" err="1" smtClean="0"/>
              <a:t>für</a:t>
            </a:r>
            <a:r>
              <a:rPr lang="en-US" b="0" baseline="0" dirty="0" smtClean="0"/>
              <a:t> das </a:t>
            </a:r>
            <a:r>
              <a:rPr lang="en-US" b="0" baseline="0" dirty="0" err="1" smtClean="0"/>
              <a:t>Managementteam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Zeit</a:t>
            </a:r>
            <a:r>
              <a:rPr lang="en-US" b="0" baseline="0" dirty="0" smtClean="0"/>
              <a:t>, die </a:t>
            </a:r>
            <a:r>
              <a:rPr lang="en-US" b="0" baseline="0" dirty="0" err="1" smtClean="0"/>
              <a:t>Ergebnisse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Ihres</a:t>
            </a:r>
            <a:r>
              <a:rPr lang="en-US" b="0" baseline="0" dirty="0" smtClean="0"/>
              <a:t> Teams </a:t>
            </a:r>
            <a:r>
              <a:rPr lang="en-US" b="0" baseline="0" dirty="0" err="1" smtClean="0"/>
              <a:t>zu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begutachten</a:t>
            </a:r>
            <a:r>
              <a:rPr lang="en-US" b="0" baseline="0" dirty="0" smtClean="0"/>
              <a:t> und </a:t>
            </a:r>
            <a:r>
              <a:rPr lang="en-US" b="0" baseline="0" dirty="0" err="1" smtClean="0"/>
              <a:t>zu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besprechen</a:t>
            </a:r>
            <a:r>
              <a:rPr lang="en-US" b="0" baseline="0" dirty="0" smtClean="0"/>
              <a:t>, bevor </a:t>
            </a:r>
            <a:r>
              <a:rPr lang="en-US" b="0" baseline="0" dirty="0" err="1" smtClean="0"/>
              <a:t>Sie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Ihren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Maßnahmenplan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entwerfen</a:t>
            </a:r>
            <a:r>
              <a:rPr lang="en-US" b="0" baseline="0" dirty="0" smtClean="0"/>
              <a:t> und </a:t>
            </a:r>
            <a:r>
              <a:rPr lang="en-US" b="0" baseline="0" dirty="0" err="1" smtClean="0"/>
              <a:t>erstellen</a:t>
            </a:r>
            <a:r>
              <a:rPr lang="en-US" b="0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="0" baseline="0" dirty="0" err="1" smtClean="0"/>
              <a:t>Erkundigen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Sie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sich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ob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es</a:t>
            </a:r>
            <a:r>
              <a:rPr lang="en-US" b="0" baseline="0" dirty="0" smtClean="0"/>
              <a:t> Feedback, </a:t>
            </a:r>
            <a:r>
              <a:rPr lang="en-US" b="0" baseline="0" dirty="0" err="1" smtClean="0"/>
              <a:t>Fragen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oder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Bedenken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gibt</a:t>
            </a:r>
            <a:r>
              <a:rPr lang="en-US" b="0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="0" baseline="0" dirty="0" err="1" smtClean="0"/>
              <a:t>Verteilen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Sie</a:t>
            </a:r>
            <a:r>
              <a:rPr lang="en-US" b="0" baseline="0" dirty="0" smtClean="0"/>
              <a:t> an </a:t>
            </a:r>
            <a:r>
              <a:rPr lang="en-US" b="0" baseline="0" dirty="0" err="1" smtClean="0"/>
              <a:t>alle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Teilnehmer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ein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Arbeitsblatt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zur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Maßnahmenplanung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zur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Förderung</a:t>
            </a:r>
            <a:r>
              <a:rPr lang="en-US" b="0" baseline="0" dirty="0" smtClean="0"/>
              <a:t> des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Mitarbeiterengagements</a:t>
            </a:r>
            <a:r>
              <a:rPr lang="en-US" b="0" baseline="0" dirty="0" smtClean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 smtClean="0"/>
              <a:t>GEDÄCHTNISSTÜTZE</a:t>
            </a:r>
            <a:r>
              <a:rPr lang="en-US" b="1" baseline="0" dirty="0" smtClean="0"/>
              <a:t> </a:t>
            </a:r>
            <a:r>
              <a:rPr lang="en-US" b="0" baseline="0" dirty="0" err="1" smtClean="0"/>
              <a:t>Nutzen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Sie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beim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Besprechen</a:t>
            </a:r>
            <a:r>
              <a:rPr lang="en-US" b="0" baseline="0" dirty="0" smtClean="0"/>
              <a:t> der </a:t>
            </a:r>
            <a:r>
              <a:rPr lang="en-US" b="0" baseline="0" dirty="0" err="1" smtClean="0"/>
              <a:t>Ergebnisse</a:t>
            </a:r>
            <a:r>
              <a:rPr lang="en-US" b="0" baseline="0" dirty="0" smtClean="0"/>
              <a:t> und </a:t>
            </a:r>
            <a:r>
              <a:rPr lang="en-US" b="0" baseline="0" dirty="0" err="1" smtClean="0"/>
              <a:t>beim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Erstellen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Ihres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Maßnahmenplans</a:t>
            </a:r>
            <a:r>
              <a:rPr lang="en-US" b="0" baseline="0" dirty="0" smtClean="0"/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Merkblatt „Informationen und Vorschläge zur Aktionsplanung“</a:t>
            </a:r>
            <a:r>
              <a:rPr lang="en-US" b="0" baseline="0" dirty="0" smtClean="0"/>
              <a:t>. Dort </a:t>
            </a:r>
            <a:r>
              <a:rPr lang="en-US" b="0" baseline="0" dirty="0" err="1" smtClean="0"/>
              <a:t>finden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Sie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klärende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Fragen</a:t>
            </a:r>
            <a:r>
              <a:rPr lang="en-US" b="0" baseline="0" dirty="0" smtClean="0"/>
              <a:t> und </a:t>
            </a:r>
            <a:r>
              <a:rPr lang="en-US" b="0" baseline="0" dirty="0" err="1" smtClean="0"/>
              <a:t>mögliche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Maßnahmen</a:t>
            </a:r>
            <a:r>
              <a:rPr lang="en-US" b="0" baseline="0" dirty="0" smtClean="0"/>
              <a:t> (</a:t>
            </a:r>
            <a:r>
              <a:rPr lang="en-US" b="0" baseline="0" dirty="0" err="1" smtClean="0"/>
              <a:t>ist</a:t>
            </a:r>
            <a:r>
              <a:rPr lang="en-US" b="0" baseline="0" dirty="0" smtClean="0"/>
              <a:t> auf der Website </a:t>
            </a:r>
            <a:r>
              <a:rPr lang="en-US" b="0" baseline="0" dirty="0" err="1" smtClean="0"/>
              <a:t>zum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Mitarbeiterengagement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zu</a:t>
            </a:r>
            <a:r>
              <a:rPr lang="en-US" b="0" baseline="0" dirty="0" smtClean="0"/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hinterlegt</a:t>
            </a:r>
            <a:r>
              <a:rPr lang="en-US" b="0" baseline="0" dirty="0" smtClean="0"/>
              <a:t>). 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9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9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8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38" y="1797861"/>
            <a:ext cx="6500812" cy="1470025"/>
          </a:xfrm>
        </p:spPr>
        <p:txBody>
          <a:bodyPr/>
          <a:lstStyle>
            <a:lvl1pPr algn="l"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238" y="3258409"/>
            <a:ext cx="6500812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30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34428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535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537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136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2350330"/>
            <a:ext cx="7772400" cy="1362075"/>
          </a:xfrm>
        </p:spPr>
        <p:txBody>
          <a:bodyPr anchor="t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3758363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673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253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46459"/>
            <a:ext cx="9144000" cy="1111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/>
          <p:nvPr userDrawn="1"/>
        </p:nvSpPr>
        <p:spPr>
          <a:xfrm>
            <a:off x="166115" y="177398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kern="1200" cap="all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3" name="Title 14"/>
          <p:cNvSpPr>
            <a:spLocks noGrp="1"/>
          </p:cNvSpPr>
          <p:nvPr>
            <p:ph type="title" idx="4294967295"/>
          </p:nvPr>
        </p:nvSpPr>
        <p:spPr>
          <a:xfrm>
            <a:off x="249238" y="1930008"/>
            <a:ext cx="7772400" cy="1362075"/>
          </a:xfrm>
        </p:spPr>
        <p:txBody>
          <a:bodyPr/>
          <a:lstStyle/>
          <a:p>
            <a:r>
              <a:rPr lang="en-US" smtClean="0"/>
              <a:t>DIVIDER SLIDE</a:t>
            </a:r>
            <a:br>
              <a:rPr lang="en-US" smtClean="0"/>
            </a:br>
            <a:r>
              <a:rPr lang="en-US" smtClean="0"/>
              <a:t>TITLE PAGE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550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0273"/>
            <a:ext cx="5111750" cy="51784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7637" y="720274"/>
            <a:ext cx="3008313" cy="92814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67637" y="2058153"/>
            <a:ext cx="3008313" cy="361270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7637" y="1950423"/>
            <a:ext cx="30267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60762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50432" y="1380067"/>
            <a:ext cx="6443135" cy="3949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220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848"/>
            <a:ext cx="9144000" cy="12161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161" y="210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61" y="1581254"/>
            <a:ext cx="8229600" cy="406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53695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51" r:id="rId5"/>
    <p:sldLayoutId id="2147483654" r:id="rId6"/>
    <p:sldLayoutId id="2147483662" r:id="rId7"/>
    <p:sldLayoutId id="2147483656" r:id="rId8"/>
    <p:sldLayoutId id="2147483663" r:id="rId9"/>
    <p:sldLayoutId id="2147483664" r:id="rId10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1.png"/><Relationship Id="rId5" Type="http://schemas.openxmlformats.org/officeDocument/2006/relationships/tags" Target="../tags/tag20.xml"/><Relationship Id="rId10" Type="http://schemas.openxmlformats.org/officeDocument/2006/relationships/image" Target="../media/image10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 txBox="1"/>
          <p:nvPr/>
        </p:nvSpPr>
        <p:spPr>
          <a:xfrm>
            <a:off x="195263" y="2619464"/>
            <a:ext cx="7311666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err="1" smtClean="0"/>
              <a:t>Mitarbeiterbefragung</a:t>
            </a:r>
            <a:r>
              <a:rPr lang="en-US" sz="2800" dirty="0" smtClean="0"/>
              <a:t> 2019</a:t>
            </a:r>
            <a:endParaRPr lang="en-US" sz="2800" dirty="0"/>
          </a:p>
        </p:txBody>
      </p:sp>
      <p:sp>
        <p:nvSpPr>
          <p:cNvPr id="6" name="Subtitle 2"/>
          <p:cNvSpPr txBox="1"/>
          <p:nvPr/>
        </p:nvSpPr>
        <p:spPr>
          <a:xfrm>
            <a:off x="249237" y="3213189"/>
            <a:ext cx="7596049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smtClean="0"/>
              <a:t>&lt;Name des Geschäftsbereichs einfügen&gt;</a:t>
            </a:r>
            <a:endParaRPr lang="en-US" sz="1900"/>
          </a:p>
        </p:txBody>
      </p:sp>
      <p:grpSp>
        <p:nvGrpSpPr>
          <p:cNvPr id="7" name="team"/>
          <p:cNvGrpSpPr/>
          <p:nvPr/>
        </p:nvGrpSpPr>
        <p:grpSpPr>
          <a:xfrm>
            <a:off x="195263" y="4683214"/>
            <a:ext cx="4059790" cy="2367446"/>
            <a:chOff x="0" y="0"/>
            <a:chExt cx="6618430" cy="42418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078" y="0"/>
              <a:ext cx="1823667" cy="4241814"/>
            </a:xfrm>
            <a:prstGeom prst="rect">
              <a:avLst/>
            </a:prstGeom>
          </p:spPr>
        </p:pic>
        <p:pic>
          <p:nvPicPr>
            <p:cNvPr id="9" name="Weebl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872" y="581978"/>
              <a:ext cx="1882558" cy="30878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22127" y="630278"/>
              <a:ext cx="2333182" cy="31156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0434"/>
              <a:ext cx="1924885" cy="30782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695" y="569266"/>
              <a:ext cx="2052988" cy="312713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972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Befragung – Dimensionen und Fragen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HINWEIS: </a:t>
            </a:r>
            <a:r>
              <a:rPr lang="en-US" sz="900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im</a:t>
            </a:r>
            <a:r>
              <a:rPr lang="en-US" sz="9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Online-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Fragebogen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Mitarbeitern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wurden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die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mit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einem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Sternchen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(*)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markierten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Fragen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gestellt</a:t>
            </a:r>
            <a:r>
              <a:rPr lang="en-US" sz="7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  <a:r>
              <a:rPr lang="en-US" sz="7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sz="7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979879"/>
              </p:ext>
            </p:extLst>
          </p:nvPr>
        </p:nvGraphicFramePr>
        <p:xfrm>
          <a:off x="800100" y="1297922"/>
          <a:ext cx="7543800" cy="520623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00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3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30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Dimension</a:t>
                      </a:r>
                      <a:endParaRPr lang="en-US" sz="1300" dirty="0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Fragen</a:t>
                      </a:r>
                      <a:r>
                        <a:rPr lang="en-US" sz="1300" baseline="0" smtClean="0"/>
                        <a:t> </a:t>
                      </a:r>
                      <a:endParaRPr lang="en-US" sz="1300"/>
                    </a:p>
                  </a:txBody>
                  <a:tcPr marL="79402" marR="79402" marT="39701" marB="397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Zusammenarbeit</a:t>
                      </a:r>
                      <a:endParaRPr lang="en-US" sz="1000" b="1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40. Mein Team </a:t>
                      </a:r>
                      <a:r>
                        <a:rPr lang="en-US" sz="1000" dirty="0" err="1" smtClean="0"/>
                        <a:t>erhält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gute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Unterstützung</a:t>
                      </a:r>
                      <a:r>
                        <a:rPr lang="en-US" sz="1000" dirty="0" smtClean="0"/>
                        <a:t> von </a:t>
                      </a:r>
                      <a:r>
                        <a:rPr lang="en-US" sz="1000" dirty="0" err="1" smtClean="0"/>
                        <a:t>anderen</a:t>
                      </a:r>
                      <a:r>
                        <a:rPr lang="en-US" sz="1000" dirty="0" smtClean="0"/>
                        <a:t> Teams </a:t>
                      </a:r>
                      <a:r>
                        <a:rPr lang="en-US" sz="1000" dirty="0" err="1" smtClean="0"/>
                        <a:t>oder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Abteilungen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dirty="0" smtClean="0"/>
                        <a:t>43. </a:t>
                      </a:r>
                      <a:r>
                        <a:rPr lang="en-US" sz="1000" dirty="0" err="1" smtClean="0"/>
                        <a:t>Wir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sind</a:t>
                      </a:r>
                      <a:r>
                        <a:rPr lang="en-US" sz="1000" dirty="0" smtClean="0"/>
                        <a:t> in </a:t>
                      </a:r>
                      <a:r>
                        <a:rPr lang="en-US" sz="1000" dirty="0" err="1" smtClean="0"/>
                        <a:t>meinem</a:t>
                      </a:r>
                      <a:r>
                        <a:rPr lang="en-US" sz="1000" dirty="0" smtClean="0"/>
                        <a:t> Team gut </a:t>
                      </a:r>
                      <a:r>
                        <a:rPr lang="en-US" sz="1000" dirty="0" err="1" smtClean="0"/>
                        <a:t>aufeinander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abgestimmt</a:t>
                      </a:r>
                      <a:r>
                        <a:rPr lang="en-US" sz="1000" dirty="0" smtClean="0"/>
                        <a:t> und </a:t>
                      </a:r>
                      <a:r>
                        <a:rPr lang="en-US" sz="1000" dirty="0" err="1" smtClean="0"/>
                        <a:t>arbeiten</a:t>
                      </a:r>
                      <a:r>
                        <a:rPr lang="en-US" sz="1000" dirty="0" smtClean="0"/>
                        <a:t> gut </a:t>
                      </a:r>
                      <a:r>
                        <a:rPr lang="en-US" sz="1000" dirty="0" err="1" smtClean="0"/>
                        <a:t>zusammen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Mitarbeiterbefähigung</a:t>
                      </a:r>
                      <a:endParaRPr lang="en-US" sz="1000" b="1" dirty="0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dirty="0" smtClean="0"/>
                        <a:t>28. </a:t>
                      </a:r>
                      <a:r>
                        <a:rPr lang="en-US" sz="1000" dirty="0" err="1" smtClean="0"/>
                        <a:t>Meine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Arbeitsbedingungen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ermöglichen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mir</a:t>
                      </a:r>
                      <a:r>
                        <a:rPr lang="en-US" sz="1000" dirty="0" smtClean="0"/>
                        <a:t> die </a:t>
                      </a:r>
                      <a:r>
                        <a:rPr lang="en-US" sz="1000" dirty="0" err="1" smtClean="0"/>
                        <a:t>größtmögliche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Produktivität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pPr lvl="0" algn="l"/>
                      <a:r>
                        <a:rPr lang="en-US" sz="1000" dirty="0" smtClean="0"/>
                        <a:t>33. </a:t>
                      </a:r>
                      <a:r>
                        <a:rPr lang="en-US" sz="1000" dirty="0" err="1" smtClean="0"/>
                        <a:t>Bei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meiner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Arbeit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kann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ich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meine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Fachkenntnisse</a:t>
                      </a:r>
                      <a:r>
                        <a:rPr lang="en-US" sz="1000" dirty="0" smtClean="0"/>
                        <a:t> und </a:t>
                      </a:r>
                      <a:r>
                        <a:rPr lang="en-US" sz="1000" dirty="0" err="1" smtClean="0"/>
                        <a:t>Fähigkeiten</a:t>
                      </a:r>
                      <a:r>
                        <a:rPr lang="en-US" sz="1000" dirty="0" smtClean="0"/>
                        <a:t> gut </a:t>
                      </a:r>
                      <a:r>
                        <a:rPr lang="en-US" sz="1000" dirty="0" err="1" smtClean="0"/>
                        <a:t>einbringen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/>
                      <a:r>
                        <a:rPr lang="en-US" sz="1000" dirty="0" smtClean="0"/>
                        <a:t>34. </a:t>
                      </a:r>
                      <a:r>
                        <a:rPr lang="en-US" sz="1000" dirty="0" err="1" smtClean="0"/>
                        <a:t>Meine</a:t>
                      </a:r>
                      <a:r>
                        <a:rPr lang="en-US" sz="1000" dirty="0" smtClean="0"/>
                        <a:t> Position </a:t>
                      </a:r>
                      <a:r>
                        <a:rPr lang="en-US" sz="1000" dirty="0" err="1" smtClean="0"/>
                        <a:t>ermöglicht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mir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anspruchsvolle</a:t>
                      </a:r>
                      <a:r>
                        <a:rPr lang="en-US" sz="1000" dirty="0" smtClean="0"/>
                        <a:t> und </a:t>
                      </a:r>
                      <a:r>
                        <a:rPr lang="en-US" sz="1000" dirty="0" err="1" smtClean="0"/>
                        <a:t>interessante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Tätigkeiten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/>
                      <a:r>
                        <a:rPr lang="en-US" sz="1000" dirty="0" smtClean="0"/>
                        <a:t>42. </a:t>
                      </a:r>
                      <a:r>
                        <a:rPr lang="en-US" sz="1000" dirty="0" err="1" smtClean="0"/>
                        <a:t>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bestehen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keine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großen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Hindernisse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für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mich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gute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Arbeit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leisten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Mission</a:t>
                      </a:r>
                      <a:r>
                        <a:rPr lang="en-US" sz="1000" b="1" baseline="0" smtClean="0"/>
                        <a:t> und Werte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smtClean="0"/>
                        <a:t>10.</a:t>
                      </a:r>
                      <a:r>
                        <a:rPr lang="en-US" sz="1000" u="none" strike="noStrike" baseline="0" smtClean="0"/>
                        <a:t> </a:t>
                      </a:r>
                      <a:r>
                        <a:rPr lang="en-US" sz="1000" u="none" strike="noStrike" smtClean="0"/>
                        <a:t>Ich bin mit der Mission von Aramark vertraut. </a:t>
                      </a:r>
                    </a:p>
                    <a:p>
                      <a:pPr algn="l" fontAlgn="ctr"/>
                      <a:r>
                        <a:rPr lang="en-US" sz="1000" u="none" strike="noStrike" smtClean="0"/>
                        <a:t>11. Ich habe ein gutes Verständnis von der Mission von Aramark. </a:t>
                      </a:r>
                    </a:p>
                    <a:p>
                      <a:pPr algn="l" fontAlgn="ctr"/>
                      <a:r>
                        <a:rPr lang="en-US" sz="1000" u="none" strike="noStrike" smtClean="0"/>
                        <a:t>12. Ich bin mit den Werten von Aramark vertraut. </a:t>
                      </a:r>
                    </a:p>
                    <a:p>
                      <a:pPr algn="l" fontAlgn="ctr"/>
                      <a:r>
                        <a:rPr lang="en-US" sz="1000" u="none" strike="noStrike" smtClean="0"/>
                        <a:t>13.</a:t>
                      </a:r>
                      <a:r>
                        <a:rPr lang="en-US" sz="1000" u="none" strike="noStrike" baseline="0" smtClean="0"/>
                        <a:t> </a:t>
                      </a:r>
                      <a:r>
                        <a:rPr lang="en-US" sz="1000" u="none" strike="noStrike" smtClean="0"/>
                        <a:t>Ich habe ein gutes Verständnis von den Werten von Aramark.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089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Leistungsmanagement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smtClean="0"/>
                        <a:t>25. Ich erhalte regelmäßig verständliches Feedback zu meiner Leistung.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smtClean="0"/>
                        <a:t>26. Ich weiß, wie meine Leistungen bewertet werden.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smtClean="0"/>
                        <a:t>27. Ich weiß, was in meinem Job von mir erwartet wird.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71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Ressourcen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23. </a:t>
                      </a:r>
                      <a:r>
                        <a:rPr lang="en-US" sz="1000" dirty="0" err="1" smtClean="0"/>
                        <a:t>Ich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verfüge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über</a:t>
                      </a:r>
                      <a:r>
                        <a:rPr lang="en-US" sz="1000" dirty="0" smtClean="0"/>
                        <a:t> die </a:t>
                      </a:r>
                      <a:r>
                        <a:rPr lang="en-US" sz="1000" dirty="0" err="1" smtClean="0"/>
                        <a:t>notwendigen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Informationen</a:t>
                      </a:r>
                      <a:r>
                        <a:rPr lang="en-US" sz="1000" dirty="0" smtClean="0"/>
                        <a:t>, um </a:t>
                      </a:r>
                      <a:r>
                        <a:rPr lang="en-US" sz="1000" dirty="0" err="1" smtClean="0"/>
                        <a:t>meine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Arbeit</a:t>
                      </a:r>
                      <a:r>
                        <a:rPr lang="en-US" sz="1000" dirty="0" smtClean="0"/>
                        <a:t> gut </a:t>
                      </a:r>
                      <a:r>
                        <a:rPr lang="en-US" sz="1000" dirty="0" err="1" smtClean="0"/>
                        <a:t>zu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erledigen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baseline="0" dirty="0" smtClean="0"/>
                        <a:t>24. </a:t>
                      </a:r>
                      <a:r>
                        <a:rPr lang="en-US" sz="1000" baseline="0" dirty="0" err="1" smtClean="0"/>
                        <a:t>Ich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err="1" smtClean="0"/>
                        <a:t>verfüge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über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alle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notwendigen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Arbeitsmittel</a:t>
                      </a:r>
                      <a:r>
                        <a:rPr lang="en-US" sz="1000" dirty="0" smtClean="0"/>
                        <a:t>, um </a:t>
                      </a:r>
                      <a:r>
                        <a:rPr lang="en-US" sz="1000" dirty="0" err="1" smtClean="0"/>
                        <a:t>effektiv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arbeiten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können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655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Nachbereitung</a:t>
                      </a:r>
                      <a:r>
                        <a:rPr lang="en-US" sz="1000" b="1" dirty="0" smtClean="0"/>
                        <a:t> der </a:t>
                      </a:r>
                      <a:r>
                        <a:rPr lang="en-US" sz="1000" b="1" dirty="0" err="1" smtClean="0"/>
                        <a:t>Umfrage</a:t>
                      </a:r>
                      <a:r>
                        <a:rPr lang="en-US" sz="1000" b="1" dirty="0" smtClean="0"/>
                        <a:t> (</a:t>
                      </a:r>
                      <a:r>
                        <a:rPr lang="en-US" sz="1000" b="1" dirty="0" err="1" smtClean="0"/>
                        <a:t>nur</a:t>
                      </a:r>
                      <a:r>
                        <a:rPr lang="en-US" sz="1000" b="1" dirty="0" smtClean="0"/>
                        <a:t> online)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46. Ich habe an einer Nachbesprechung über die Ergebnisse der vorherigen Befragung teilgenommen.</a:t>
                      </a:r>
                    </a:p>
                    <a:p>
                      <a:r>
                        <a:rPr lang="en-US" sz="1000" smtClean="0"/>
                        <a:t>47. Es wurden Schritte eingeleitet, um die bei der letzten Befragung ermittelten Probleme anzugehen.*</a:t>
                      </a:r>
                    </a:p>
                    <a:p>
                      <a:r>
                        <a:rPr lang="en-US" sz="1000" smtClean="0"/>
                        <a:t>48.</a:t>
                      </a:r>
                      <a:r>
                        <a:rPr lang="en-US" sz="1000" baseline="0" smtClean="0"/>
                        <a:t> </a:t>
                      </a:r>
                      <a:r>
                        <a:rPr lang="en-US" sz="1000" smtClean="0"/>
                        <a:t>Infolge der letzten Befragung wurden Verbesserungen/Fortschritte erzielt.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113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Aus</a:t>
                      </a:r>
                      <a:r>
                        <a:rPr lang="en-US" sz="1000" b="1" dirty="0" smtClean="0"/>
                        <a:t>- und </a:t>
                      </a:r>
                      <a:r>
                        <a:rPr lang="en-US" sz="1000" b="1" dirty="0" err="1" smtClean="0"/>
                        <a:t>Weiterbildung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31. Aramark bietet Schulungen an, die mir dabei helfen, meine Aufgaben gut zu erledigen.</a:t>
                      </a:r>
                    </a:p>
                    <a:p>
                      <a:r>
                        <a:rPr lang="en-US" sz="1000" smtClean="0"/>
                        <a:t>41. Neue Mitarbeiter werden entsprechend eingearbeitet, um ihre Aufgaben gut erledigen zu können. </a:t>
                      </a:r>
                      <a:endParaRPr lang="en-US" sz="1000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428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Arbeitsbedingungen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16. </a:t>
                      </a:r>
                      <a:r>
                        <a:rPr lang="en-US" sz="1000" dirty="0" err="1" smtClean="0"/>
                        <a:t>Arbeitssicherheit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dirty="0" smtClean="0"/>
                        <a:t>39. Die </a:t>
                      </a:r>
                      <a:r>
                        <a:rPr lang="en-US" sz="1000" dirty="0" err="1" smtClean="0"/>
                        <a:t>Arbeit</a:t>
                      </a:r>
                      <a:r>
                        <a:rPr lang="en-US" sz="1000" dirty="0" smtClean="0"/>
                        <a:t> in </a:t>
                      </a:r>
                      <a:r>
                        <a:rPr lang="en-US" sz="1000" dirty="0" err="1" smtClean="0"/>
                        <a:t>meinem</a:t>
                      </a:r>
                      <a:r>
                        <a:rPr lang="en-US" sz="1000" dirty="0" smtClean="0"/>
                        <a:t> Team </a:t>
                      </a:r>
                      <a:r>
                        <a:rPr lang="en-US" sz="1000" dirty="0" err="1" smtClean="0"/>
                        <a:t>ist</a:t>
                      </a:r>
                      <a:r>
                        <a:rPr lang="en-US" sz="1000" dirty="0" smtClean="0"/>
                        <a:t> gut </a:t>
                      </a:r>
                      <a:r>
                        <a:rPr lang="en-US" sz="1000" dirty="0" err="1" smtClean="0"/>
                        <a:t>organisiert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12343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Ziele der Befragung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7" y="1307340"/>
            <a:ext cx="8779015" cy="4687060"/>
          </a:xfrm>
        </p:spPr>
        <p:txBody>
          <a:bodyPr>
            <a:normAutofit fontScale="87500" lnSpcReduction="20000"/>
          </a:bodyPr>
          <a:lstStyle/>
          <a:p>
            <a:pPr marL="400050" lvl="1" indent="0">
              <a:buNone/>
            </a:pPr>
            <a:r>
              <a:rPr lang="en-US" sz="2300" dirty="0"/>
              <a:t>Die </a:t>
            </a:r>
            <a:r>
              <a:rPr lang="en-US" sz="2300" dirty="0" err="1"/>
              <a:t>weltweite</a:t>
            </a:r>
            <a:r>
              <a:rPr lang="en-US" sz="2300" dirty="0"/>
              <a:t> </a:t>
            </a:r>
            <a:r>
              <a:rPr lang="en-US" sz="2300" dirty="0" err="1"/>
              <a:t>Mitarbeiterbefragung</a:t>
            </a:r>
            <a:r>
              <a:rPr lang="en-US" sz="2300" dirty="0"/>
              <a:t> von </a:t>
            </a:r>
            <a:r>
              <a:rPr lang="en-US" sz="2300" dirty="0" smtClean="0"/>
              <a:t>Aramark </a:t>
            </a:r>
            <a:r>
              <a:rPr lang="en-US" sz="2300" dirty="0" err="1" smtClean="0"/>
              <a:t>gibt</a:t>
            </a:r>
            <a:r>
              <a:rPr lang="en-US" sz="2300" dirty="0" smtClean="0"/>
              <a:t> </a:t>
            </a:r>
            <a:r>
              <a:rPr lang="en-US" sz="2300" dirty="0" err="1"/>
              <a:t>jedem</a:t>
            </a:r>
            <a:r>
              <a:rPr lang="en-US" sz="2300" dirty="0"/>
              <a:t> </a:t>
            </a:r>
            <a:r>
              <a:rPr lang="en-US" sz="2300" dirty="0" err="1"/>
              <a:t>Mitarbeiter</a:t>
            </a:r>
            <a:r>
              <a:rPr lang="en-US" sz="2300" dirty="0"/>
              <a:t> die </a:t>
            </a:r>
            <a:r>
              <a:rPr lang="en-US" sz="2300" dirty="0" err="1"/>
              <a:t>Gelegenheit</a:t>
            </a:r>
            <a:r>
              <a:rPr lang="en-US" sz="2300" dirty="0"/>
              <a:t>, </a:t>
            </a:r>
            <a:r>
              <a:rPr lang="en-US" sz="2300" dirty="0" err="1"/>
              <a:t>ehrlich</a:t>
            </a:r>
            <a:r>
              <a:rPr lang="en-US" sz="2300" dirty="0"/>
              <a:t> und </a:t>
            </a:r>
            <a:r>
              <a:rPr lang="en-US" sz="2300" dirty="0" err="1"/>
              <a:t>vertraulich</a:t>
            </a:r>
            <a:r>
              <a:rPr lang="en-US" sz="2300" dirty="0"/>
              <a:t> </a:t>
            </a:r>
            <a:r>
              <a:rPr lang="en-US" sz="2300" dirty="0" err="1"/>
              <a:t>zu</a:t>
            </a:r>
            <a:r>
              <a:rPr lang="en-US" sz="2300" dirty="0"/>
              <a:t> </a:t>
            </a:r>
            <a:r>
              <a:rPr lang="en-US" sz="2300" dirty="0" err="1"/>
              <a:t>äußern</a:t>
            </a:r>
            <a:r>
              <a:rPr lang="en-US" sz="2300" dirty="0"/>
              <a:t>, was </a:t>
            </a:r>
            <a:r>
              <a:rPr lang="en-US" sz="2300" dirty="0" err="1"/>
              <a:t>er</a:t>
            </a:r>
            <a:r>
              <a:rPr lang="en-US" sz="2300" dirty="0"/>
              <a:t> </a:t>
            </a:r>
            <a:r>
              <a:rPr lang="en-US" sz="2300" dirty="0" err="1"/>
              <a:t>über</a:t>
            </a:r>
            <a:r>
              <a:rPr lang="en-US" sz="2300" dirty="0"/>
              <a:t> </a:t>
            </a:r>
            <a:r>
              <a:rPr lang="en-US" sz="2300" dirty="0" err="1"/>
              <a:t>verschiedene</a:t>
            </a:r>
            <a:r>
              <a:rPr lang="en-US" sz="2300" dirty="0"/>
              <a:t> </a:t>
            </a:r>
            <a:r>
              <a:rPr lang="en-US" sz="2300" dirty="0" err="1"/>
              <a:t>Aspekte</a:t>
            </a:r>
            <a:r>
              <a:rPr lang="en-US" sz="2300" dirty="0"/>
              <a:t> von </a:t>
            </a:r>
            <a:r>
              <a:rPr lang="en-US" sz="2300" dirty="0" smtClean="0"/>
              <a:t>Aramark </a:t>
            </a:r>
            <a:r>
              <a:rPr lang="en-US" sz="2300" dirty="0" err="1"/>
              <a:t>denkt</a:t>
            </a:r>
            <a:r>
              <a:rPr lang="en-US" sz="2300" dirty="0" smtClean="0"/>
              <a:t>.</a:t>
            </a:r>
            <a:endParaRPr lang="en-US" sz="23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 err="1"/>
              <a:t>Unternehmensführung</a:t>
            </a:r>
            <a:endParaRPr lang="en-US" sz="21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 err="1"/>
              <a:t>Ressourcen</a:t>
            </a:r>
            <a:endParaRPr lang="en-US" sz="21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 err="1"/>
              <a:t>Arbeitsbedingungen</a:t>
            </a:r>
            <a:endParaRPr lang="en-US" sz="21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 err="1"/>
              <a:t>Entwicklungsmöglichkeiten</a:t>
            </a:r>
            <a:endParaRPr lang="en-US" sz="21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00050" lvl="1" indent="0">
              <a:buNone/>
            </a:pPr>
            <a:r>
              <a:rPr lang="en-US" sz="2300" dirty="0" err="1"/>
              <a:t>Anhand</a:t>
            </a:r>
            <a:r>
              <a:rPr lang="en-US" sz="2300" dirty="0"/>
              <a:t> der </a:t>
            </a:r>
            <a:r>
              <a:rPr lang="en-US" sz="2300" dirty="0" err="1"/>
              <a:t>Ergebnisse</a:t>
            </a:r>
            <a:r>
              <a:rPr lang="en-US" sz="2300" dirty="0"/>
              <a:t> der </a:t>
            </a:r>
            <a:r>
              <a:rPr lang="en-US" sz="2300" dirty="0" err="1"/>
              <a:t>Befragung</a:t>
            </a:r>
            <a:r>
              <a:rPr lang="en-US" sz="2300" dirty="0"/>
              <a:t> </a:t>
            </a:r>
            <a:r>
              <a:rPr lang="en-US" sz="2300" dirty="0" err="1"/>
              <a:t>lassen</a:t>
            </a:r>
            <a:r>
              <a:rPr lang="en-US" sz="2300" dirty="0"/>
              <a:t> </a:t>
            </a:r>
            <a:r>
              <a:rPr lang="en-US" sz="2300" dirty="0" err="1"/>
              <a:t>sich</a:t>
            </a:r>
            <a:r>
              <a:rPr lang="en-US" sz="2300" dirty="0"/>
              <a:t> </a:t>
            </a:r>
            <a:r>
              <a:rPr lang="en-US" sz="2300" dirty="0" err="1"/>
              <a:t>Tendenzen</a:t>
            </a:r>
            <a:r>
              <a:rPr lang="en-US" sz="2300" dirty="0"/>
              <a:t> </a:t>
            </a:r>
            <a:r>
              <a:rPr lang="en-US" sz="2300" dirty="0" err="1"/>
              <a:t>ausmachen</a:t>
            </a:r>
            <a:r>
              <a:rPr lang="en-US" sz="2300" dirty="0"/>
              <a:t>, </a:t>
            </a:r>
            <a:r>
              <a:rPr lang="en-US" sz="2300" dirty="0" err="1"/>
              <a:t>wie</a:t>
            </a:r>
            <a:r>
              <a:rPr lang="en-US" sz="2300" dirty="0"/>
              <a:t> </a:t>
            </a:r>
            <a:r>
              <a:rPr lang="en-US" sz="2300" dirty="0" err="1"/>
              <a:t>sich</a:t>
            </a:r>
            <a:r>
              <a:rPr lang="en-US" sz="2300" dirty="0"/>
              <a:t> die </a:t>
            </a:r>
            <a:r>
              <a:rPr lang="en-US" sz="2300" dirty="0" err="1"/>
              <a:t>Haltung</a:t>
            </a:r>
            <a:r>
              <a:rPr lang="en-US" sz="2300" dirty="0"/>
              <a:t> und die </a:t>
            </a:r>
            <a:r>
              <a:rPr lang="en-US" sz="2300" dirty="0" err="1"/>
              <a:t>Wahrnehmung</a:t>
            </a:r>
            <a:r>
              <a:rPr lang="en-US" sz="2300" dirty="0"/>
              <a:t> der </a:t>
            </a:r>
            <a:r>
              <a:rPr lang="en-US" sz="2300" dirty="0" err="1"/>
              <a:t>Mitarbeiter</a:t>
            </a:r>
            <a:r>
              <a:rPr lang="en-US" sz="2300" dirty="0"/>
              <a:t> </a:t>
            </a:r>
            <a:r>
              <a:rPr lang="en-US" sz="2300" dirty="0" err="1"/>
              <a:t>im</a:t>
            </a:r>
            <a:r>
              <a:rPr lang="en-US" sz="2300" dirty="0"/>
              <a:t> </a:t>
            </a:r>
            <a:r>
              <a:rPr lang="en-US" sz="2300" dirty="0" err="1"/>
              <a:t>Laufe</a:t>
            </a:r>
            <a:r>
              <a:rPr lang="en-US" sz="2300" dirty="0"/>
              <a:t> der </a:t>
            </a:r>
            <a:r>
              <a:rPr lang="en-US" sz="2300" dirty="0" err="1"/>
              <a:t>Zeit</a:t>
            </a:r>
            <a:r>
              <a:rPr lang="en-US" sz="2300" dirty="0"/>
              <a:t> </a:t>
            </a:r>
            <a:r>
              <a:rPr lang="en-US" sz="2300" dirty="0" err="1" smtClean="0"/>
              <a:t>verändern</a:t>
            </a:r>
            <a:r>
              <a:rPr lang="en-US" sz="23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400050" lvl="1" indent="0">
              <a:buNone/>
            </a:pPr>
            <a:r>
              <a:rPr lang="en-US" sz="2300" dirty="0" err="1"/>
              <a:t>Führungskräfte</a:t>
            </a:r>
            <a:r>
              <a:rPr lang="en-US" sz="2300" dirty="0"/>
              <a:t> </a:t>
            </a:r>
            <a:r>
              <a:rPr lang="de-DE" sz="2300" dirty="0"/>
              <a:t>sind dadurch in der Lage, Stärken zu erkennen, aber auch Entwicklungspotentiale, bei denen wir uns weiterentwickeln können. Auf diese Weise kann die betriebliche Effizienz gesteigert </a:t>
            </a:r>
            <a:r>
              <a:rPr lang="de-DE" sz="2300" dirty="0" smtClean="0"/>
              <a:t>werden</a:t>
            </a:r>
            <a:r>
              <a:rPr lang="en-US" sz="2300" dirty="0" smtClean="0"/>
              <a:t>.</a:t>
            </a:r>
            <a:endParaRPr lang="en-US" sz="23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1250337"/>
            <a:ext cx="362804" cy="36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3404126"/>
            <a:ext cx="362804" cy="365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4508878"/>
            <a:ext cx="362804" cy="365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240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Prozess</a:t>
            </a:r>
            <a:r>
              <a:rPr lang="en-US" dirty="0" smtClean="0"/>
              <a:t> der </a:t>
            </a:r>
            <a:r>
              <a:rPr lang="en-US" dirty="0" err="1"/>
              <a:t>Mitarbeiterbefragung</a:t>
            </a:r>
            <a:endParaRPr lang="en-US" dirty="0"/>
          </a:p>
        </p:txBody>
      </p:sp>
      <p:grpSp>
        <p:nvGrpSpPr>
          <p:cNvPr id="4" name="Administer"/>
          <p:cNvGrpSpPr/>
          <p:nvPr>
            <p:custDataLst>
              <p:tags r:id="rId2"/>
            </p:custDataLst>
          </p:nvPr>
        </p:nvGrpSpPr>
        <p:grpSpPr>
          <a:xfrm>
            <a:off x="3440765" y="1264920"/>
            <a:ext cx="2214361" cy="864046"/>
            <a:chOff x="2846662" y="-42285"/>
            <a:chExt cx="2764874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2846662" y="-4228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893502" y="4555"/>
              <a:ext cx="2671194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Befragung</a:t>
              </a:r>
              <a:r>
                <a:rPr lang="en-US" sz="1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durchführen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Share Results"/>
          <p:cNvGrpSpPr/>
          <p:nvPr>
            <p:custDataLst>
              <p:tags r:id="rId3"/>
            </p:custDataLst>
          </p:nvPr>
        </p:nvGrpSpPr>
        <p:grpSpPr>
          <a:xfrm>
            <a:off x="5883989" y="4401868"/>
            <a:ext cx="2501039" cy="868680"/>
            <a:chOff x="4636377" y="3038880"/>
            <a:chExt cx="2697840" cy="959512"/>
          </a:xfrm>
          <a:solidFill>
            <a:schemeClr val="bg1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4691765" y="3038880"/>
              <a:ext cx="2562912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10"/>
            <p:cNvSpPr/>
            <p:nvPr/>
          </p:nvSpPr>
          <p:spPr>
            <a:xfrm>
              <a:off x="4636377" y="3085720"/>
              <a:ext cx="2697840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91440" rIns="0" bIns="91440" anchor="ctr"/>
            <a:lstStyle/>
            <a:p>
              <a:pPr algn="ctr" defTabSz="1066800">
                <a:lnSpc>
                  <a:spcPts val="1600"/>
                </a:lnSpc>
                <a:defRPr/>
              </a:pPr>
              <a:r>
                <a:rPr lang="de-DE" sz="1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Ergebnisse </a:t>
              </a:r>
              <a:br>
                <a:rPr lang="de-DE" sz="1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de-DE" sz="1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kommunizieren </a:t>
              </a:r>
              <a:r>
                <a:rPr lang="de-DE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und </a:t>
              </a:r>
              <a:r>
                <a:rPr lang="de-DE" sz="1500" b="1" spc="-4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Entwicklungsmöglichkeiten</a:t>
              </a:r>
              <a:r>
                <a:rPr lang="de-DE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nach Priorität ordnen.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Action Plans"/>
          <p:cNvGrpSpPr/>
          <p:nvPr>
            <p:custDataLst>
              <p:tags r:id="rId4"/>
            </p:custDataLst>
          </p:nvPr>
        </p:nvGrpSpPr>
        <p:grpSpPr>
          <a:xfrm>
            <a:off x="3451602" y="5643438"/>
            <a:ext cx="2214361" cy="868680"/>
            <a:chOff x="2846662" y="4065935"/>
            <a:chExt cx="2764874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" name="Rounded Rectangle 10"/>
            <p:cNvSpPr/>
            <p:nvPr/>
          </p:nvSpPr>
          <p:spPr>
            <a:xfrm>
              <a:off x="2846662" y="406593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13"/>
            <p:cNvSpPr/>
            <p:nvPr/>
          </p:nvSpPr>
          <p:spPr>
            <a:xfrm>
              <a:off x="2920740" y="4112775"/>
              <a:ext cx="2671196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1600"/>
                </a:lnSpc>
                <a:defRPr/>
              </a:pPr>
              <a:r>
                <a:rPr lang="en-US" sz="15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Maßnahmenpläne</a:t>
              </a:r>
              <a:r>
                <a:rPr lang="en-US" sz="1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ts val="1600"/>
                </a:lnSpc>
                <a:defRPr/>
              </a:pPr>
              <a:r>
                <a:rPr lang="en-US" sz="15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ausarbeiten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Implement the plan"/>
          <p:cNvGrpSpPr/>
          <p:nvPr>
            <p:custDataLst>
              <p:tags r:id="rId5"/>
            </p:custDataLst>
          </p:nvPr>
        </p:nvGrpSpPr>
        <p:grpSpPr>
          <a:xfrm>
            <a:off x="784602" y="4454454"/>
            <a:ext cx="2214361" cy="868680"/>
            <a:chOff x="1067750" y="3038880"/>
            <a:chExt cx="2764874" cy="959512"/>
          </a:xfrm>
          <a:solidFill>
            <a:srgbClr val="058594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13"/>
            <p:cNvSpPr/>
            <p:nvPr/>
          </p:nvSpPr>
          <p:spPr>
            <a:xfrm>
              <a:off x="1067750" y="3038880"/>
              <a:ext cx="2764874" cy="95951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ounded Rectangle 16"/>
            <p:cNvSpPr/>
            <p:nvPr/>
          </p:nvSpPr>
          <p:spPr>
            <a:xfrm>
              <a:off x="1170091" y="3075199"/>
              <a:ext cx="256324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1600"/>
                </a:lnSpc>
                <a:defRPr/>
              </a:pPr>
              <a:r>
                <a:rPr lang="en-US" sz="15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Maßnahmenpläne</a:t>
              </a:r>
              <a:r>
                <a:rPr 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umsetzen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Follow Up"/>
          <p:cNvGrpSpPr/>
          <p:nvPr>
            <p:custDataLst>
              <p:tags r:id="rId6"/>
            </p:custDataLst>
          </p:nvPr>
        </p:nvGrpSpPr>
        <p:grpSpPr>
          <a:xfrm>
            <a:off x="764966" y="2415550"/>
            <a:ext cx="2233997" cy="945030"/>
            <a:chOff x="1043232" y="984771"/>
            <a:chExt cx="2789392" cy="721803"/>
          </a:xfrm>
          <a:solidFill>
            <a:srgbClr val="05497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1067750" y="984771"/>
              <a:ext cx="2764874" cy="66348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ounded Rectangle 19"/>
            <p:cNvSpPr/>
            <p:nvPr/>
          </p:nvSpPr>
          <p:spPr>
            <a:xfrm>
              <a:off x="1043232" y="1121724"/>
              <a:ext cx="2671195" cy="58485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1066800">
                <a:lnSpc>
                  <a:spcPts val="1600"/>
                </a:lnSpc>
                <a:defRPr/>
              </a:pPr>
              <a:r>
                <a:rPr lang="en-US" sz="15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Nachfassen</a:t>
              </a:r>
              <a:r>
                <a:rPr 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und </a:t>
              </a:r>
              <a:r>
                <a:rPr lang="en-US" sz="15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Kommunizieren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Analyze"/>
          <p:cNvGrpSpPr/>
          <p:nvPr>
            <p:custDataLst>
              <p:tags r:id="rId7"/>
            </p:custDataLst>
          </p:nvPr>
        </p:nvGrpSpPr>
        <p:grpSpPr>
          <a:xfrm>
            <a:off x="6096928" y="2432046"/>
            <a:ext cx="2214361" cy="868680"/>
            <a:chOff x="4625574" y="984769"/>
            <a:chExt cx="2764874" cy="959512"/>
          </a:xfrm>
          <a:solidFill>
            <a:srgbClr val="00416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0" name="Rounded Rectangle 19"/>
            <p:cNvSpPr/>
            <p:nvPr/>
          </p:nvSpPr>
          <p:spPr>
            <a:xfrm>
              <a:off x="4625574" y="984769"/>
              <a:ext cx="2764874" cy="95951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ounded Rectangle 7"/>
            <p:cNvSpPr/>
            <p:nvPr/>
          </p:nvSpPr>
          <p:spPr>
            <a:xfrm>
              <a:off x="4672414" y="1052651"/>
              <a:ext cx="267119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1600"/>
                </a:lnSpc>
                <a:spcAft>
                  <a:spcPct val="35000"/>
                </a:spcAft>
                <a:defRPr/>
              </a:pPr>
              <a:r>
                <a:rPr lang="en-US" sz="15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Ergebnisse</a:t>
              </a:r>
              <a:r>
                <a:rPr lang="en-US" sz="1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analysieren</a:t>
              </a:r>
              <a:r>
                <a:rPr lang="en-US" sz="1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und </a:t>
              </a:r>
              <a:r>
                <a:rPr lang="en-US" sz="15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interpretieren</a:t>
              </a:r>
              <a:endPara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41594" y="2908377"/>
            <a:ext cx="2460813" cy="1860721"/>
            <a:chOff x="3324036" y="2816937"/>
            <a:chExt cx="2460813" cy="1860721"/>
          </a:xfrm>
        </p:grpSpPr>
        <p:sp>
          <p:nvSpPr>
            <p:cNvPr id="23" name="Oval 22"/>
            <p:cNvSpPr/>
            <p:nvPr/>
          </p:nvSpPr>
          <p:spPr>
            <a:xfrm>
              <a:off x="3600955" y="2844054"/>
              <a:ext cx="1837944" cy="1833604"/>
            </a:xfrm>
            <a:prstGeom prst="ellipse">
              <a:avLst/>
            </a:prstGeom>
            <a:solidFill>
              <a:srgbClr val="EA0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036" y="3068731"/>
              <a:ext cx="1245421" cy="1333137"/>
            </a:xfrm>
            <a:prstGeom prst="rect">
              <a:avLst/>
            </a:prstGeom>
          </p:spPr>
        </p:pic>
        <p:pic>
          <p:nvPicPr>
            <p:cNvPr id="25" name="Picture 24"/>
            <p:cNvPicPr preferRelativeResize="0"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16" y="2816937"/>
              <a:ext cx="1276933" cy="1823316"/>
            </a:xfrm>
            <a:prstGeom prst="rect">
              <a:avLst/>
            </a:prstGeom>
          </p:spPr>
        </p:pic>
      </p:grpSp>
      <p:pic>
        <p:nvPicPr>
          <p:cNvPr id="26" name="last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3382986">
            <a:off x="2586639" y="1351888"/>
            <a:ext cx="447675" cy="727005"/>
          </a:xfrm>
          <a:prstGeom prst="rect">
            <a:avLst/>
          </a:prstGeom>
        </p:spPr>
      </p:pic>
      <p:pic>
        <p:nvPicPr>
          <p:cNvPr id="27" name="5-6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>
            <a:off x="1485029" y="3483123"/>
            <a:ext cx="447675" cy="727005"/>
          </a:xfrm>
          <a:prstGeom prst="rect">
            <a:avLst/>
          </a:prstGeom>
        </p:spPr>
      </p:pic>
      <p:pic>
        <p:nvPicPr>
          <p:cNvPr id="28" name="4-5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9048596">
            <a:off x="2387996" y="5634132"/>
            <a:ext cx="447675" cy="7270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8118805">
            <a:off x="6328900" y="1313270"/>
            <a:ext cx="447675" cy="727005"/>
          </a:xfrm>
          <a:prstGeom prst="rect">
            <a:avLst/>
          </a:prstGeom>
        </p:spPr>
      </p:pic>
      <p:pic>
        <p:nvPicPr>
          <p:cNvPr id="30" name="2-3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0989297">
            <a:off x="7322387" y="3505014"/>
            <a:ext cx="447675" cy="727005"/>
          </a:xfrm>
          <a:prstGeom prst="rect">
            <a:avLst/>
          </a:prstGeom>
        </p:spPr>
      </p:pic>
      <p:pic>
        <p:nvPicPr>
          <p:cNvPr id="31" name="3-4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3842290">
            <a:off x="6297705" y="5711820"/>
            <a:ext cx="447675" cy="727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034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Rahmenwerk zur Mitarbeitereffektivität</a:t>
            </a:r>
            <a:endParaRPr lang="en-US"/>
          </a:p>
        </p:txBody>
      </p:sp>
      <p:grpSp>
        <p:nvGrpSpPr>
          <p:cNvPr id="5" name="Group 155"/>
          <p:cNvGrpSpPr/>
          <p:nvPr/>
        </p:nvGrpSpPr>
        <p:grpSpPr>
          <a:xfrm>
            <a:off x="2595218" y="3153255"/>
            <a:ext cx="2468880" cy="1097280"/>
            <a:chOff x="4103384" y="3701897"/>
            <a:chExt cx="2468880" cy="1097280"/>
          </a:xfrm>
        </p:grpSpPr>
        <p:sp>
          <p:nvSpPr>
            <p:cNvPr id="6" name="Rectangle 107"/>
            <p:cNvSpPr>
              <a:spLocks noChangeArrowheads="1"/>
            </p:cNvSpPr>
            <p:nvPr/>
          </p:nvSpPr>
          <p:spPr bwMode="gray">
            <a:xfrm>
              <a:off x="4103384" y="3701897"/>
              <a:ext cx="2468880" cy="1097280"/>
            </a:xfrm>
            <a:prstGeom prst="roundRect">
              <a:avLst/>
            </a:prstGeom>
            <a:solidFill>
              <a:srgbClr val="EB002A"/>
            </a:solidFill>
            <a:ln w="38100" algn="ctr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0" tIns="71991" rIns="0" bIns="71991" anchor="ctr" anchorCtr="0"/>
            <a:lstStyle/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75000"/>
                <a:tabLst>
                  <a:tab pos="228573" algn="l"/>
                </a:tabLst>
              </a:pPr>
              <a:r>
                <a:rPr lang="en-US" altLang="ja-JP" sz="1700" b="1" smtClean="0">
                  <a:solidFill>
                    <a:schemeClr val="bg1"/>
                  </a:solidFill>
                  <a:latin typeface="Arial" pitchFamily="34" charset="0"/>
                </a:rPr>
                <a:t>Mitarbeiter-</a:t>
              </a:r>
            </a:p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75000"/>
                <a:tabLst>
                  <a:tab pos="228573" algn="l"/>
                </a:tabLst>
              </a:pPr>
              <a:r>
                <a:rPr lang="en-US" altLang="ja-JP" sz="1700" b="1" smtClean="0">
                  <a:solidFill>
                    <a:schemeClr val="bg1"/>
                  </a:solidFill>
                  <a:latin typeface="Arial" pitchFamily="34" charset="0"/>
                </a:rPr>
                <a:t>effektivität</a:t>
              </a:r>
            </a:p>
          </p:txBody>
        </p:sp>
        <p:grpSp>
          <p:nvGrpSpPr>
            <p:cNvPr id="7" name="Group 45"/>
            <p:cNvGrpSpPr>
              <a:grpSpLocks noChangeAspect="1"/>
            </p:cNvGrpSpPr>
            <p:nvPr/>
          </p:nvGrpSpPr>
          <p:grpSpPr>
            <a:xfrm>
              <a:off x="4246253" y="3966276"/>
              <a:ext cx="709730" cy="568522"/>
              <a:chOff x="4093363" y="3985474"/>
              <a:chExt cx="614363" cy="492128"/>
            </a:xfrm>
          </p:grpSpPr>
          <p:sp>
            <p:nvSpPr>
              <p:cNvPr id="8" name="Freeform 32"/>
              <p:cNvSpPr/>
              <p:nvPr/>
            </p:nvSpPr>
            <p:spPr bwMode="auto">
              <a:xfrm>
                <a:off x="4093363" y="3985477"/>
                <a:ext cx="174137" cy="492125"/>
              </a:xfrm>
              <a:custGeom>
                <a:avLst/>
                <a:gdLst>
                  <a:gd name="T0" fmla="*/ 2147483647 w 112"/>
                  <a:gd name="T1" fmla="*/ 2147483647 h 310"/>
                  <a:gd name="T2" fmla="*/ 2147483647 w 112"/>
                  <a:gd name="T3" fmla="*/ 2147483647 h 310"/>
                  <a:gd name="T4" fmla="*/ 2147483647 w 112"/>
                  <a:gd name="T5" fmla="*/ 2147483647 h 310"/>
                  <a:gd name="T6" fmla="*/ 2147483647 w 112"/>
                  <a:gd name="T7" fmla="*/ 2147483647 h 310"/>
                  <a:gd name="T8" fmla="*/ 2147483647 w 112"/>
                  <a:gd name="T9" fmla="*/ 2147483647 h 310"/>
                  <a:gd name="T10" fmla="*/ 2147483647 w 112"/>
                  <a:gd name="T11" fmla="*/ 2147483647 h 310"/>
                  <a:gd name="T12" fmla="*/ 2147483647 w 112"/>
                  <a:gd name="T13" fmla="*/ 2147483647 h 310"/>
                  <a:gd name="T14" fmla="*/ 2147483647 w 112"/>
                  <a:gd name="T15" fmla="*/ 2147483647 h 310"/>
                  <a:gd name="T16" fmla="*/ 2147483647 w 112"/>
                  <a:gd name="T17" fmla="*/ 2147483647 h 310"/>
                  <a:gd name="T18" fmla="*/ 2147483647 w 112"/>
                  <a:gd name="T19" fmla="*/ 2147483647 h 310"/>
                  <a:gd name="T20" fmla="*/ 2147483647 w 112"/>
                  <a:gd name="T21" fmla="*/ 2147483647 h 310"/>
                  <a:gd name="T22" fmla="*/ 2147483647 w 112"/>
                  <a:gd name="T23" fmla="*/ 2147483647 h 310"/>
                  <a:gd name="T24" fmla="*/ 2147483647 w 112"/>
                  <a:gd name="T25" fmla="*/ 2147483647 h 310"/>
                  <a:gd name="T26" fmla="*/ 2147483647 w 112"/>
                  <a:gd name="T27" fmla="*/ 2147483647 h 310"/>
                  <a:gd name="T28" fmla="*/ 2147483647 w 112"/>
                  <a:gd name="T29" fmla="*/ 2147483647 h 310"/>
                  <a:gd name="T30" fmla="*/ 2147483647 w 112"/>
                  <a:gd name="T31" fmla="*/ 2147483647 h 310"/>
                  <a:gd name="T32" fmla="*/ 2147483647 w 112"/>
                  <a:gd name="T33" fmla="*/ 2147483647 h 310"/>
                  <a:gd name="T34" fmla="*/ 2147483647 w 112"/>
                  <a:gd name="T35" fmla="*/ 2147483647 h 310"/>
                  <a:gd name="T36" fmla="*/ 2147483647 w 112"/>
                  <a:gd name="T37" fmla="*/ 2147483647 h 310"/>
                  <a:gd name="T38" fmla="*/ 2147483647 w 112"/>
                  <a:gd name="T39" fmla="*/ 2147483647 h 310"/>
                  <a:gd name="T40" fmla="*/ 2147483647 w 112"/>
                  <a:gd name="T41" fmla="*/ 2147483647 h 310"/>
                  <a:gd name="T42" fmla="*/ 0 w 112"/>
                  <a:gd name="T43" fmla="*/ 2147483647 h 310"/>
                  <a:gd name="T44" fmla="*/ 2147483647 w 112"/>
                  <a:gd name="T45" fmla="*/ 2147483647 h 310"/>
                  <a:gd name="T46" fmla="*/ 2147483647 w 112"/>
                  <a:gd name="T47" fmla="*/ 2147483647 h 310"/>
                  <a:gd name="T48" fmla="*/ 2147483647 w 112"/>
                  <a:gd name="T49" fmla="*/ 2147483647 h 310"/>
                  <a:gd name="T50" fmla="*/ 2147483647 w 112"/>
                  <a:gd name="T51" fmla="*/ 2147483647 h 310"/>
                  <a:gd name="T52" fmla="*/ 2147483647 w 112"/>
                  <a:gd name="T53" fmla="*/ 2147483647 h 310"/>
                  <a:gd name="T54" fmla="*/ 2147483647 w 112"/>
                  <a:gd name="T55" fmla="*/ 2147483647 h 310"/>
                  <a:gd name="T56" fmla="*/ 2147483647 w 112"/>
                  <a:gd name="T57" fmla="*/ 2147483647 h 310"/>
                  <a:gd name="T58" fmla="*/ 2147483647 w 112"/>
                  <a:gd name="T59" fmla="*/ 2147483647 h 310"/>
                  <a:gd name="T60" fmla="*/ 2147483647 w 112"/>
                  <a:gd name="T61" fmla="*/ 2147483647 h 310"/>
                  <a:gd name="T62" fmla="*/ 2147483647 w 112"/>
                  <a:gd name="T63" fmla="*/ 2147483647 h 310"/>
                  <a:gd name="T64" fmla="*/ 2147483647 w 112"/>
                  <a:gd name="T65" fmla="*/ 2147483647 h 310"/>
                  <a:gd name="T66" fmla="*/ 2147483647 w 112"/>
                  <a:gd name="T67" fmla="*/ 2147483647 h 310"/>
                  <a:gd name="T68" fmla="*/ 2147483647 w 112"/>
                  <a:gd name="T69" fmla="*/ 2147483647 h 310"/>
                  <a:gd name="T70" fmla="*/ 2147483647 w 112"/>
                  <a:gd name="T71" fmla="*/ 2147483647 h 310"/>
                  <a:gd name="T72" fmla="*/ 2147483647 w 112"/>
                  <a:gd name="T73" fmla="*/ 2147483647 h 310"/>
                  <a:gd name="T74" fmla="*/ 2147483647 w 112"/>
                  <a:gd name="T75" fmla="*/ 2147483647 h 310"/>
                  <a:gd name="T76" fmla="*/ 2147483647 w 112"/>
                  <a:gd name="T77" fmla="*/ 2147483647 h 310"/>
                  <a:gd name="T78" fmla="*/ 2147483647 w 112"/>
                  <a:gd name="T79" fmla="*/ 2147483647 h 310"/>
                  <a:gd name="T80" fmla="*/ 2147483647 w 112"/>
                  <a:gd name="T81" fmla="*/ 2147483647 h 310"/>
                  <a:gd name="T82" fmla="*/ 2147483647 w 112"/>
                  <a:gd name="T83" fmla="*/ 2147483647 h 310"/>
                  <a:gd name="T84" fmla="*/ 2147483647 w 112"/>
                  <a:gd name="T85" fmla="*/ 2147483647 h 310"/>
                  <a:gd name="T86" fmla="*/ 2147483647 w 112"/>
                  <a:gd name="T87" fmla="*/ 2147483647 h 310"/>
                  <a:gd name="T88" fmla="*/ 2147483647 w 112"/>
                  <a:gd name="T89" fmla="*/ 2147483647 h 310"/>
                  <a:gd name="T90" fmla="*/ 2147483647 w 112"/>
                  <a:gd name="T91" fmla="*/ 0 h 310"/>
                  <a:gd name="T92" fmla="*/ 2147483647 w 112"/>
                  <a:gd name="T93" fmla="*/ 2147483647 h 310"/>
                  <a:gd name="T94" fmla="*/ 2147483647 w 112"/>
                  <a:gd name="T95" fmla="*/ 2147483647 h 310"/>
                  <a:gd name="T96" fmla="*/ 2147483647 w 112"/>
                  <a:gd name="T97" fmla="*/ 2147483647 h 310"/>
                  <a:gd name="T98" fmla="*/ 2147483647 w 112"/>
                  <a:gd name="T99" fmla="*/ 2147483647 h 310"/>
                  <a:gd name="T100" fmla="*/ 2147483647 w 112"/>
                  <a:gd name="T101" fmla="*/ 2147483647 h 310"/>
                  <a:gd name="T102" fmla="*/ 2147483647 w 112"/>
                  <a:gd name="T103" fmla="*/ 2147483647 h 310"/>
                  <a:gd name="T104" fmla="*/ 2147483647 w 112"/>
                  <a:gd name="T105" fmla="*/ 2147483647 h 310"/>
                  <a:gd name="T106" fmla="*/ 2147483647 w 112"/>
                  <a:gd name="T107" fmla="*/ 2147483647 h 310"/>
                  <a:gd name="T108" fmla="*/ 2147483647 w 112"/>
                  <a:gd name="T109" fmla="*/ 2147483647 h 310"/>
                  <a:gd name="T110" fmla="*/ 2147483647 w 112"/>
                  <a:gd name="T111" fmla="*/ 2147483647 h 310"/>
                  <a:gd name="T112" fmla="*/ 2147483647 w 112"/>
                  <a:gd name="T113" fmla="*/ 2147483647 h 310"/>
                  <a:gd name="T114" fmla="*/ 2147483647 w 112"/>
                  <a:gd name="T115" fmla="*/ 2147483647 h 310"/>
                  <a:gd name="T116" fmla="*/ 2147483647 w 112"/>
                  <a:gd name="T117" fmla="*/ 2147483647 h 310"/>
                  <a:gd name="T118" fmla="*/ 2147483647 w 112"/>
                  <a:gd name="T119" fmla="*/ 2147483647 h 310"/>
                  <a:gd name="T120" fmla="*/ 2147483647 w 112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2"/>
                  <a:gd name="T184" fmla="*/ 0 h 310"/>
                  <a:gd name="T185" fmla="*/ 112 w 112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2" h="310">
                    <a:moveTo>
                      <a:pt x="64" y="65"/>
                    </a:move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7"/>
                    </a:lnTo>
                    <a:lnTo>
                      <a:pt x="91" y="68"/>
                    </a:lnTo>
                    <a:lnTo>
                      <a:pt x="92" y="68"/>
                    </a:lnTo>
                    <a:lnTo>
                      <a:pt x="93" y="69"/>
                    </a:lnTo>
                    <a:lnTo>
                      <a:pt x="94" y="69"/>
                    </a:lnTo>
                    <a:lnTo>
                      <a:pt x="94" y="70"/>
                    </a:lnTo>
                    <a:lnTo>
                      <a:pt x="95" y="70"/>
                    </a:lnTo>
                    <a:lnTo>
                      <a:pt x="96" y="71"/>
                    </a:lnTo>
                    <a:lnTo>
                      <a:pt x="97" y="72"/>
                    </a:lnTo>
                    <a:lnTo>
                      <a:pt x="98" y="73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2" y="77"/>
                    </a:lnTo>
                    <a:lnTo>
                      <a:pt x="103" y="78"/>
                    </a:lnTo>
                    <a:lnTo>
                      <a:pt x="104" y="79"/>
                    </a:lnTo>
                    <a:lnTo>
                      <a:pt x="105" y="80"/>
                    </a:lnTo>
                    <a:lnTo>
                      <a:pt x="105" y="81"/>
                    </a:lnTo>
                    <a:lnTo>
                      <a:pt x="106" y="82"/>
                    </a:lnTo>
                    <a:lnTo>
                      <a:pt x="107" y="83"/>
                    </a:lnTo>
                    <a:lnTo>
                      <a:pt x="107" y="84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09" y="87"/>
                    </a:lnTo>
                    <a:lnTo>
                      <a:pt x="109" y="88"/>
                    </a:lnTo>
                    <a:lnTo>
                      <a:pt x="109" y="89"/>
                    </a:lnTo>
                    <a:lnTo>
                      <a:pt x="110" y="89"/>
                    </a:lnTo>
                    <a:lnTo>
                      <a:pt x="110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1" y="92"/>
                    </a:lnTo>
                    <a:lnTo>
                      <a:pt x="111" y="93"/>
                    </a:lnTo>
                    <a:lnTo>
                      <a:pt x="111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2" y="97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2" y="101"/>
                    </a:lnTo>
                    <a:lnTo>
                      <a:pt x="112" y="175"/>
                    </a:lnTo>
                    <a:lnTo>
                      <a:pt x="112" y="176"/>
                    </a:lnTo>
                    <a:lnTo>
                      <a:pt x="112" y="177"/>
                    </a:lnTo>
                    <a:lnTo>
                      <a:pt x="112" y="178"/>
                    </a:lnTo>
                    <a:lnTo>
                      <a:pt x="112" y="179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1" y="182"/>
                    </a:lnTo>
                    <a:lnTo>
                      <a:pt x="111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10" y="186"/>
                    </a:lnTo>
                    <a:lnTo>
                      <a:pt x="109" y="187"/>
                    </a:lnTo>
                    <a:lnTo>
                      <a:pt x="109" y="188"/>
                    </a:lnTo>
                    <a:lnTo>
                      <a:pt x="108" y="189"/>
                    </a:lnTo>
                    <a:lnTo>
                      <a:pt x="108" y="190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2"/>
                    </a:lnTo>
                    <a:lnTo>
                      <a:pt x="106" y="193"/>
                    </a:lnTo>
                    <a:lnTo>
                      <a:pt x="105" y="194"/>
                    </a:lnTo>
                    <a:lnTo>
                      <a:pt x="104" y="195"/>
                    </a:lnTo>
                    <a:lnTo>
                      <a:pt x="103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1" y="198"/>
                    </a:lnTo>
                    <a:lnTo>
                      <a:pt x="100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8" y="200"/>
                    </a:lnTo>
                    <a:lnTo>
                      <a:pt x="97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2" y="203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4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5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8" y="310"/>
                    </a:lnTo>
                    <a:lnTo>
                      <a:pt x="28" y="205"/>
                    </a:lnTo>
                    <a:lnTo>
                      <a:pt x="26" y="205"/>
                    </a:lnTo>
                    <a:lnTo>
                      <a:pt x="25" y="204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8" y="201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6" y="200"/>
                    </a:lnTo>
                    <a:lnTo>
                      <a:pt x="15" y="200"/>
                    </a:lnTo>
                    <a:lnTo>
                      <a:pt x="14" y="199"/>
                    </a:lnTo>
                    <a:lnTo>
                      <a:pt x="13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0" y="197"/>
                    </a:lnTo>
                    <a:lnTo>
                      <a:pt x="10" y="196"/>
                    </a:lnTo>
                    <a:lnTo>
                      <a:pt x="9" y="196"/>
                    </a:lnTo>
                    <a:lnTo>
                      <a:pt x="8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6" y="193"/>
                    </a:lnTo>
                    <a:lnTo>
                      <a:pt x="5" y="192"/>
                    </a:lnTo>
                    <a:lnTo>
                      <a:pt x="4" y="191"/>
                    </a:lnTo>
                    <a:lnTo>
                      <a:pt x="4" y="190"/>
                    </a:lnTo>
                    <a:lnTo>
                      <a:pt x="3" y="190"/>
                    </a:lnTo>
                    <a:lnTo>
                      <a:pt x="3" y="189"/>
                    </a:lnTo>
                    <a:lnTo>
                      <a:pt x="2" y="188"/>
                    </a:lnTo>
                    <a:lnTo>
                      <a:pt x="2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1" y="184"/>
                    </a:lnTo>
                    <a:lnTo>
                      <a:pt x="1" y="183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1" y="96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2" y="89"/>
                    </a:lnTo>
                    <a:lnTo>
                      <a:pt x="2" y="88"/>
                    </a:lnTo>
                    <a:lnTo>
                      <a:pt x="3" y="87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5" y="82"/>
                    </a:lnTo>
                    <a:lnTo>
                      <a:pt x="5" y="81"/>
                    </a:lnTo>
                    <a:lnTo>
                      <a:pt x="6" y="80"/>
                    </a:lnTo>
                    <a:lnTo>
                      <a:pt x="7" y="79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11" y="74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4" y="72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8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6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8" y="62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3" y="60"/>
                    </a:lnTo>
                    <a:lnTo>
                      <a:pt x="42" y="60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30" y="48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3" y="5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0" y="11"/>
                    </a:lnTo>
                    <a:lnTo>
                      <a:pt x="81" y="12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3" y="15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8" y="28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1"/>
                    </a:lnTo>
                    <a:lnTo>
                      <a:pt x="88" y="32"/>
                    </a:lnTo>
                    <a:lnTo>
                      <a:pt x="88" y="33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8" y="36"/>
                    </a:lnTo>
                    <a:lnTo>
                      <a:pt x="88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7" y="40"/>
                    </a:lnTo>
                    <a:lnTo>
                      <a:pt x="87" y="41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5" y="46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1" y="52"/>
                    </a:lnTo>
                    <a:lnTo>
                      <a:pt x="80" y="52"/>
                    </a:lnTo>
                    <a:lnTo>
                      <a:pt x="80" y="53"/>
                    </a:lnTo>
                    <a:lnTo>
                      <a:pt x="79" y="53"/>
                    </a:lnTo>
                    <a:lnTo>
                      <a:pt x="79" y="54"/>
                    </a:lnTo>
                    <a:lnTo>
                      <a:pt x="78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4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3"/>
                    </a:lnTo>
                    <a:lnTo>
                      <a:pt x="63" y="63"/>
                    </a:lnTo>
                    <a:lnTo>
                      <a:pt x="63" y="64"/>
                    </a:lnTo>
                    <a:lnTo>
                      <a:pt x="64" y="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  <p:sp>
            <p:nvSpPr>
              <p:cNvPr id="9" name="Freeform 33"/>
              <p:cNvSpPr/>
              <p:nvPr/>
            </p:nvSpPr>
            <p:spPr bwMode="auto">
              <a:xfrm>
                <a:off x="4312438" y="3985474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79"/>
                    </a:lnTo>
                    <a:lnTo>
                      <a:pt x="104" y="80"/>
                    </a:lnTo>
                    <a:lnTo>
                      <a:pt x="105" y="81"/>
                    </a:lnTo>
                    <a:lnTo>
                      <a:pt x="105" y="82"/>
                    </a:lnTo>
                    <a:lnTo>
                      <a:pt x="106" y="82"/>
                    </a:lnTo>
                    <a:lnTo>
                      <a:pt x="106" y="83"/>
                    </a:lnTo>
                    <a:lnTo>
                      <a:pt x="107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4" y="195"/>
                    </a:lnTo>
                    <a:lnTo>
                      <a:pt x="103" y="195"/>
                    </a:lnTo>
                    <a:lnTo>
                      <a:pt x="103" y="196"/>
                    </a:lnTo>
                    <a:lnTo>
                      <a:pt x="102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6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5" y="192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4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1" y="13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34"/>
              <p:cNvSpPr/>
              <p:nvPr/>
            </p:nvSpPr>
            <p:spPr bwMode="auto">
              <a:xfrm>
                <a:off x="4531513" y="3985476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80"/>
                    </a:lnTo>
                    <a:lnTo>
                      <a:pt x="104" y="81"/>
                    </a:lnTo>
                    <a:lnTo>
                      <a:pt x="105" y="82"/>
                    </a:lnTo>
                    <a:lnTo>
                      <a:pt x="106" y="83"/>
                    </a:lnTo>
                    <a:lnTo>
                      <a:pt x="106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09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89"/>
                    </a:lnTo>
                    <a:lnTo>
                      <a:pt x="107" y="190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3" y="195"/>
                    </a:lnTo>
                    <a:lnTo>
                      <a:pt x="102" y="196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2" y="205"/>
                    </a:lnTo>
                    <a:lnTo>
                      <a:pt x="82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5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5" y="70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19" y="68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7"/>
                    </a:lnTo>
                    <a:lnTo>
                      <a:pt x="36" y="57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2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6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</p:grpSp>
      </p:grpSp>
      <p:grpSp>
        <p:nvGrpSpPr>
          <p:cNvPr id="11" name="Group 34"/>
          <p:cNvGrpSpPr/>
          <p:nvPr/>
        </p:nvGrpSpPr>
        <p:grpSpPr>
          <a:xfrm>
            <a:off x="1567817" y="1985952"/>
            <a:ext cx="2982652" cy="1145047"/>
            <a:chOff x="3075983" y="2534594"/>
            <a:chExt cx="2982652" cy="1145047"/>
          </a:xfrm>
        </p:grpSpPr>
        <p:cxnSp>
          <p:nvCxnSpPr>
            <p:cNvPr id="12" name="Elbow Connector 84"/>
            <p:cNvCxnSpPr/>
            <p:nvPr/>
          </p:nvCxnSpPr>
          <p:spPr>
            <a:xfrm>
              <a:off x="5910550" y="2969538"/>
              <a:ext cx="148085" cy="710103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53"/>
            <p:cNvGrpSpPr/>
            <p:nvPr/>
          </p:nvGrpSpPr>
          <p:grpSpPr>
            <a:xfrm>
              <a:off x="3075983" y="2534594"/>
              <a:ext cx="2799842" cy="914400"/>
              <a:chOff x="3052833" y="2534594"/>
              <a:chExt cx="2799842" cy="914400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3052833" y="2534594"/>
                <a:ext cx="2799842" cy="9144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166688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Engagement</a:t>
                </a:r>
              </a:p>
              <a:p>
                <a:pPr marL="166688" lvl="1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Verpflichtung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166688" lvl="1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Bemühungen</a:t>
                </a: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nach</a:t>
                </a: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eigenem</a:t>
                </a: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Ermessen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5" name="Picture 14" descr="cogs_icon_whit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2492" flipH="1">
                <a:off x="3152422" y="2722307"/>
                <a:ext cx="457200" cy="538974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6" name="Group 65"/>
          <p:cNvGrpSpPr/>
          <p:nvPr/>
        </p:nvGrpSpPr>
        <p:grpSpPr>
          <a:xfrm>
            <a:off x="1567816" y="4250535"/>
            <a:ext cx="2971078" cy="1230421"/>
            <a:chOff x="3075982" y="4799177"/>
            <a:chExt cx="2971078" cy="1230421"/>
          </a:xfrm>
        </p:grpSpPr>
        <p:cxnSp>
          <p:nvCxnSpPr>
            <p:cNvPr id="17" name="Elbow Connector 84"/>
            <p:cNvCxnSpPr/>
            <p:nvPr/>
          </p:nvCxnSpPr>
          <p:spPr>
            <a:xfrm flipV="1">
              <a:off x="5898975" y="4799177"/>
              <a:ext cx="148085" cy="741662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54"/>
            <p:cNvGrpSpPr/>
            <p:nvPr/>
          </p:nvGrpSpPr>
          <p:grpSpPr>
            <a:xfrm>
              <a:off x="3075982" y="5052080"/>
              <a:ext cx="2799843" cy="977518"/>
              <a:chOff x="3052832" y="5052080"/>
              <a:chExt cx="2799843" cy="977518"/>
            </a:xfrm>
          </p:grpSpPr>
          <p:sp>
            <p:nvSpPr>
              <p:cNvPr id="19" name="Oval 26"/>
              <p:cNvSpPr>
                <a:spLocks noChangeArrowheads="1"/>
              </p:cNvSpPr>
              <p:nvPr/>
            </p:nvSpPr>
            <p:spPr bwMode="auto">
              <a:xfrm>
                <a:off x="3052832" y="5052080"/>
                <a:ext cx="2799843" cy="97751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285750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smtClean="0">
                    <a:latin typeface="Arial" pitchFamily="34" charset="0"/>
                    <a:cs typeface="Arial" pitchFamily="34" charset="0"/>
                  </a:rPr>
                  <a:t>Befähigung</a:t>
                </a: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smtClean="0">
                    <a:latin typeface="Arial" pitchFamily="34" charset="0"/>
                    <a:cs typeface="Arial" pitchFamily="34" charset="0"/>
                  </a:rPr>
                  <a:t>Optimierte Rollen</a:t>
                </a: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smtClean="0">
                    <a:latin typeface="Arial" pitchFamily="34" charset="0"/>
                    <a:cs typeface="Arial" pitchFamily="34" charset="0"/>
                  </a:rPr>
                  <a:t>Unterstützende Umgebung</a:t>
                </a:r>
                <a:endParaRPr lang="ja-JP" altLang="en-US" sz="1400" b="1" smtClean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" name="Picture 19" descr="tool_icon_white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689456" flipH="1">
                <a:off x="3147530" y="5285299"/>
                <a:ext cx="457200" cy="44796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1" name="Group 73"/>
          <p:cNvGrpSpPr/>
          <p:nvPr/>
        </p:nvGrpSpPr>
        <p:grpSpPr>
          <a:xfrm>
            <a:off x="5088960" y="1665912"/>
            <a:ext cx="2304740" cy="4094043"/>
            <a:chOff x="6597126" y="2214554"/>
            <a:chExt cx="2304740" cy="4094043"/>
          </a:xfrm>
        </p:grpSpPr>
        <p:cxnSp>
          <p:nvCxnSpPr>
            <p:cNvPr id="22" name="Elbow Connector 12"/>
            <p:cNvCxnSpPr/>
            <p:nvPr/>
          </p:nvCxnSpPr>
          <p:spPr>
            <a:xfrm flipV="1">
              <a:off x="6597126" y="4221088"/>
              <a:ext cx="274320" cy="2874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1"/>
            <p:cNvSpPr>
              <a:spLocks noChangeArrowheads="1"/>
            </p:cNvSpPr>
            <p:nvPr/>
          </p:nvSpPr>
          <p:spPr bwMode="gray">
            <a:xfrm>
              <a:off x="6888510" y="221455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lvl="0" algn="ctr" fontAlgn="base">
                <a:lnSpc>
                  <a:spcPts val="15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Finanzielle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Ergebnisse</a:t>
              </a:r>
              <a:endParaRPr lang="en-US" sz="15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gray">
            <a:xfrm>
              <a:off x="6888510" y="2882700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lnSpc>
                  <a:spcPts val="1500"/>
                </a:lnSpc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Kundenzufrie-denheit</a:t>
              </a:r>
              <a:endParaRPr lang="en-US" sz="15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gray">
            <a:xfrm>
              <a:off x="6888510" y="510359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54000" rIns="0" bIns="54000" anchor="ctr"/>
            <a:lstStyle/>
            <a:p>
              <a:pPr algn="ctr">
                <a:lnSpc>
                  <a:spcPts val="1500"/>
                </a:lnSpc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Anziehen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und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Binden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von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Talenten</a:t>
              </a:r>
              <a:endParaRPr lang="en-US" sz="15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gray">
            <a:xfrm>
              <a:off x="6888510" y="5759957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lnSpc>
                  <a:spcPts val="1500"/>
                </a:lnSpc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Mitarbeiter-ergebnisse</a:t>
              </a:r>
              <a:endParaRPr lang="en-US" sz="15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gray">
            <a:xfrm>
              <a:off x="6890186" y="3551132"/>
              <a:ext cx="2011680" cy="1398811"/>
            </a:xfrm>
            <a:prstGeom prst="roundRect">
              <a:avLst/>
            </a:prstGeom>
            <a:solidFill>
              <a:srgbClr val="E70033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54000" rIns="0" bIns="0" anchor="t" anchorCtr="0"/>
            <a:lstStyle/>
            <a:p>
              <a:pPr algn="ctr" fontAlgn="base">
                <a:lnSpc>
                  <a:spcPts val="1500"/>
                </a:lnSpc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Geschäftliche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Ergebnisse</a:t>
              </a:r>
              <a:endParaRPr lang="en-US" sz="1500" b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Picture 27" descr="results_icon_HayBlue-White-Grey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1068" y="4033054"/>
              <a:ext cx="1280160" cy="7524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43613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Auswerten der Ergebnisse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5907" y="2725223"/>
            <a:ext cx="7285708" cy="2260064"/>
            <a:chOff x="218440" y="2910879"/>
            <a:chExt cx="8487197" cy="2426632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4572000" y="4056063"/>
              <a:ext cx="0" cy="7620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lIns="82058" tIns="41029" rIns="82058" bIns="41029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 flipH="1">
              <a:off x="75088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 flipH="1">
              <a:off x="5975350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flipH="1">
              <a:off x="42576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 flipH="1">
              <a:off x="2478088" y="3502025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 flipH="1">
              <a:off x="862013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 flipH="1">
              <a:off x="6895589" y="2942896"/>
              <a:ext cx="1810048" cy="4626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Sehr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schlecht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/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Stimme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überhaupt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nicht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zu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 flipH="1">
              <a:off x="5553562" y="2910879"/>
              <a:ext cx="1478449" cy="4626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Schlecht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/</a:t>
              </a:r>
              <a:br>
                <a:rPr kumimoji="1" lang="en-GB" sz="1100" dirty="0" smtClean="0">
                  <a:latin typeface="Arial" pitchFamily="34" charset="0"/>
                  <a:cs typeface="Arial" pitchFamily="34" charset="0"/>
                </a:rPr>
              </a:br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Stimme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nicht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zu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 flipH="1">
              <a:off x="3578519" y="2929836"/>
              <a:ext cx="1922160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Durchschnittlich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/</a:t>
              </a:r>
              <a:br>
                <a:rPr kumimoji="1" lang="en-GB" sz="1100" dirty="0" smtClean="0">
                  <a:latin typeface="Arial" pitchFamily="34" charset="0"/>
                  <a:cs typeface="Arial" pitchFamily="34" charset="0"/>
                </a:rPr>
              </a:b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Bin </a:t>
              </a:r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unentschlossen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 flipH="1">
              <a:off x="2208077" y="2929159"/>
              <a:ext cx="1148911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smtClean="0">
                  <a:latin typeface="Arial" pitchFamily="34" charset="0"/>
                  <a:cs typeface="Arial" pitchFamily="34" charset="0"/>
                </a:rPr>
                <a:t>Gut/ </a:t>
              </a:r>
              <a:endParaRPr kumimoji="1" lang="en-GB" sz="110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kumimoji="1" lang="en-GB" sz="1100">
                  <a:latin typeface="Arial" pitchFamily="34" charset="0"/>
                  <a:cs typeface="Arial" pitchFamily="34" charset="0"/>
                </a:rPr>
                <a:t>Stimme zu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 flipH="1">
              <a:off x="218440" y="2941185"/>
              <a:ext cx="1897467" cy="4626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Sehr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gut/</a:t>
              </a:r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Stimme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vollkommen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zu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684505" y="4972050"/>
              <a:ext cx="2593391" cy="360327"/>
            </a:xfrm>
            <a:prstGeom prst="rect">
              <a:avLst/>
            </a:prstGeom>
            <a:solidFill>
              <a:srgbClr val="92D05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Zustimmung</a:t>
              </a:r>
              <a:endParaRPr kumimoji="1"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5789866" y="4970463"/>
              <a:ext cx="2669668" cy="360327"/>
            </a:xfrm>
            <a:prstGeom prst="rect">
              <a:avLst/>
            </a:prstGeom>
            <a:solidFill>
              <a:srgbClr val="EA002A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Ablehnung</a:t>
              </a:r>
              <a:endParaRPr kumimoji="1"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3200400" y="4972050"/>
              <a:ext cx="2590800" cy="365461"/>
            </a:xfrm>
            <a:prstGeom prst="rect">
              <a:avLst/>
            </a:prstGeom>
            <a:solidFill>
              <a:srgbClr val="FFC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>
                <a:defRPr/>
              </a:pPr>
              <a:r>
                <a:rPr kumimoji="1" lang="en-GB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Neutral</a:t>
              </a:r>
            </a:p>
          </p:txBody>
        </p:sp>
        <p:sp>
          <p:nvSpPr>
            <p:cNvPr id="18" name="AutoShape 24"/>
            <p:cNvSpPr/>
            <p:nvPr/>
          </p:nvSpPr>
          <p:spPr bwMode="gray">
            <a:xfrm rot="-5400000">
              <a:off x="1646238" y="3554413"/>
              <a:ext cx="596900" cy="1930400"/>
            </a:xfrm>
            <a:prstGeom prst="leftBrace">
              <a:avLst>
                <a:gd name="adj1" fmla="val 2615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25"/>
            <p:cNvSpPr/>
            <p:nvPr/>
          </p:nvSpPr>
          <p:spPr bwMode="gray">
            <a:xfrm rot="16200000">
              <a:off x="6749314" y="3556794"/>
              <a:ext cx="598488" cy="1930400"/>
            </a:xfrm>
            <a:prstGeom prst="leftBrace">
              <a:avLst>
                <a:gd name="adj1" fmla="val 2608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26989" y="1396814"/>
            <a:ext cx="8055979" cy="1170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 algn="ctr">
              <a:lnSpc>
                <a:spcPts val="2600"/>
              </a:lnSpc>
            </a:pP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Bei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den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meisten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Fragen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kommt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eine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fünfstufige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Skala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von „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Sehr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gut/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Stimme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vollkommen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zu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bis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„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Sehr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schlecht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Stimme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überhaupt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nicht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zu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zum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Einsatz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6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6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6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6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6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6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87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093781"/>
            <a:ext cx="7772400" cy="1362075"/>
          </a:xfrm>
        </p:spPr>
        <p:txBody>
          <a:bodyPr/>
          <a:lstStyle/>
          <a:p>
            <a:r>
              <a:rPr lang="en-US" smtClean="0"/>
              <a:t>Managementteam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825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Maßnahmenplanung </a:t>
            </a:r>
            <a:endParaRPr lang="en-US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875023"/>
              </p:ext>
            </p:extLst>
          </p:nvPr>
        </p:nvGraphicFramePr>
        <p:xfrm>
          <a:off x="505778" y="1283940"/>
          <a:ext cx="8132445" cy="5430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10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6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798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Entwicklungsmöglichkeit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Zu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ergreifende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Maßnahmen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Stichtag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847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8957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120508"/>
            <a:ext cx="7772400" cy="1362075"/>
          </a:xfrm>
        </p:spPr>
        <p:txBody>
          <a:bodyPr/>
          <a:lstStyle/>
          <a:p>
            <a:r>
              <a:rPr lang="en-US" smtClean="0"/>
              <a:t>Anhang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9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Befragung – Dimensionen und Fragen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654214"/>
              </p:ext>
            </p:extLst>
          </p:nvPr>
        </p:nvGraphicFramePr>
        <p:xfrm>
          <a:off x="800100" y="1268453"/>
          <a:ext cx="7543800" cy="51818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12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0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21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Dimension</a:t>
                      </a:r>
                      <a:endParaRPr lang="en-US" sz="1300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Fragen</a:t>
                      </a:r>
                      <a:r>
                        <a:rPr lang="en-US" sz="1300" baseline="0" smtClean="0"/>
                        <a:t> </a:t>
                      </a:r>
                      <a:endParaRPr lang="en-US" sz="1300"/>
                    </a:p>
                  </a:txBody>
                  <a:tcPr marL="100779" marR="100779" marT="50390" marB="50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Handlungsspielraum</a:t>
                      </a:r>
                      <a:r>
                        <a:rPr lang="en-US" sz="1000" b="1" dirty="0" smtClean="0"/>
                        <a:t> und </a:t>
                      </a:r>
                      <a:r>
                        <a:rPr lang="en-US" sz="1000" b="1" dirty="0" err="1" smtClean="0"/>
                        <a:t>Mitwirkungsmöglichkeit</a:t>
                      </a:r>
                      <a:endParaRPr lang="en-US" sz="1000" b="1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1000" u="none" strike="noStrike" dirty="0" smtClean="0"/>
                        <a:t>21. </a:t>
                      </a:r>
                      <a:r>
                        <a:rPr lang="en-US" sz="1000" u="none" strike="noStrike" dirty="0" err="1" smtClean="0"/>
                        <a:t>Ich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habe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genügend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Handlungsspielraum</a:t>
                      </a:r>
                      <a:r>
                        <a:rPr lang="en-US" sz="1000" u="none" strike="noStrike" dirty="0" smtClean="0"/>
                        <a:t>, um </a:t>
                      </a:r>
                      <a:r>
                        <a:rPr lang="en-US" sz="1000" u="none" strike="noStrike" dirty="0" err="1" smtClean="0"/>
                        <a:t>effektiv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zu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arbeiten</a:t>
                      </a:r>
                      <a:r>
                        <a:rPr lang="en-US" sz="1000" u="none" strike="noStrike" dirty="0" smtClean="0"/>
                        <a:t>.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22. </a:t>
                      </a:r>
                      <a:r>
                        <a:rPr lang="en-US" sz="1000" u="none" strike="noStrike" dirty="0" err="1" smtClean="0"/>
                        <a:t>Ich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kann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meine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Ideen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einbringen</a:t>
                      </a:r>
                      <a:r>
                        <a:rPr lang="en-US" sz="1000" u="none" strike="noStrike" dirty="0" smtClean="0"/>
                        <a:t> und </a:t>
                      </a:r>
                      <a:r>
                        <a:rPr lang="en-US" sz="1000" u="none" strike="noStrike" dirty="0" err="1" smtClean="0"/>
                        <a:t>erlebe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regelmäßig</a:t>
                      </a:r>
                      <a:r>
                        <a:rPr lang="en-US" sz="1000" u="none" strike="noStrike" dirty="0" smtClean="0"/>
                        <a:t>, </a:t>
                      </a:r>
                      <a:r>
                        <a:rPr lang="en-US" sz="1000" u="none" strike="noStrike" dirty="0" err="1" smtClean="0"/>
                        <a:t>dass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sie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umgesetzt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werden</a:t>
                      </a:r>
                      <a:r>
                        <a:rPr lang="en-US" sz="1000" u="none" strike="noStrike" dirty="0" smtClean="0"/>
                        <a:t>. 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strategische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sz="1000" b="1" dirty="0" err="1" smtClean="0"/>
                        <a:t>Ausrichtung</a:t>
                      </a:r>
                      <a:endParaRPr lang="en-US" sz="1000" b="1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1. </a:t>
                      </a:r>
                      <a:r>
                        <a:rPr lang="en-US" sz="1000" u="none" strike="noStrike" dirty="0" err="1" smtClean="0"/>
                        <a:t>Ich</a:t>
                      </a:r>
                      <a:r>
                        <a:rPr lang="en-US" sz="1000" u="none" strike="noStrike" dirty="0" smtClean="0"/>
                        <a:t> bin gut </a:t>
                      </a:r>
                      <a:r>
                        <a:rPr lang="en-US" sz="1000" u="none" strike="noStrike" dirty="0" err="1" smtClean="0"/>
                        <a:t>mit</a:t>
                      </a:r>
                      <a:r>
                        <a:rPr lang="en-US" sz="1000" u="none" strike="noStrike" dirty="0" smtClean="0"/>
                        <a:t> der </a:t>
                      </a:r>
                      <a:r>
                        <a:rPr lang="en-US" sz="1000" u="none" strike="noStrike" dirty="0" err="1" smtClean="0"/>
                        <a:t>Strategie</a:t>
                      </a:r>
                      <a:r>
                        <a:rPr lang="en-US" sz="1000" u="none" strike="noStrike" dirty="0" smtClean="0"/>
                        <a:t> und den </a:t>
                      </a:r>
                      <a:r>
                        <a:rPr lang="en-US" sz="1000" u="none" strike="noStrike" dirty="0" err="1" smtClean="0"/>
                        <a:t>Zielen</a:t>
                      </a:r>
                      <a:r>
                        <a:rPr lang="en-US" sz="1000" u="none" strike="noStrike" dirty="0" smtClean="0"/>
                        <a:t> von Aramark </a:t>
                      </a:r>
                      <a:r>
                        <a:rPr lang="en-US" sz="1000" u="none" strike="noStrike" dirty="0" err="1" smtClean="0"/>
                        <a:t>vertraut</a:t>
                      </a:r>
                      <a:r>
                        <a:rPr lang="en-US" sz="1000" u="none" strike="noStrike" dirty="0" smtClean="0"/>
                        <a:t>.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2. </a:t>
                      </a:r>
                      <a:r>
                        <a:rPr lang="en-US" sz="1000" u="none" strike="noStrike" dirty="0" err="1" smtClean="0"/>
                        <a:t>Ich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glaube</a:t>
                      </a:r>
                      <a:r>
                        <a:rPr lang="en-US" sz="1000" u="none" strike="noStrike" dirty="0" smtClean="0"/>
                        <a:t>, </a:t>
                      </a:r>
                      <a:r>
                        <a:rPr lang="en-US" sz="1000" u="none" strike="noStrike" dirty="0" err="1" smtClean="0"/>
                        <a:t>dass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meine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Arbeit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eindeutig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zum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Erfolg</a:t>
                      </a:r>
                      <a:r>
                        <a:rPr lang="en-US" sz="1000" u="none" strike="noStrike" dirty="0" smtClean="0"/>
                        <a:t> von Aramark </a:t>
                      </a:r>
                      <a:r>
                        <a:rPr lang="en-US" sz="1000" u="none" strike="noStrike" dirty="0" err="1" smtClean="0"/>
                        <a:t>beiträgt</a:t>
                      </a:r>
                      <a:r>
                        <a:rPr lang="en-US" sz="1000" u="none" strike="noStrike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Vertrauen</a:t>
                      </a:r>
                      <a:r>
                        <a:rPr lang="en-US" sz="1000" b="1" baseline="0" smtClean="0"/>
                        <a:t> in Führungskräfte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8. Aramark </a:t>
                      </a:r>
                      <a:r>
                        <a:rPr lang="en-US" sz="1000" dirty="0" err="1" smtClean="0"/>
                        <a:t>nimmt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eine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aktive</a:t>
                      </a:r>
                      <a:r>
                        <a:rPr lang="en-US" sz="1000" dirty="0" smtClean="0"/>
                        <a:t> Rolle </a:t>
                      </a:r>
                      <a:r>
                        <a:rPr lang="en-US" sz="1000" dirty="0" err="1" smtClean="0"/>
                        <a:t>im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öffentlichen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Leben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ein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9. </a:t>
                      </a:r>
                      <a:r>
                        <a:rPr lang="en-US" sz="1000" dirty="0" err="1" smtClean="0"/>
                        <a:t>Insgesamt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wird</a:t>
                      </a:r>
                      <a:r>
                        <a:rPr lang="en-US" sz="1000" dirty="0" smtClean="0"/>
                        <a:t> Aramark </a:t>
                      </a:r>
                      <a:r>
                        <a:rPr lang="en-US" sz="1000" dirty="0" err="1" smtClean="0"/>
                        <a:t>effektiv</a:t>
                      </a:r>
                      <a:r>
                        <a:rPr lang="en-US" sz="1000" dirty="0" smtClean="0"/>
                        <a:t> und </a:t>
                      </a:r>
                      <a:r>
                        <a:rPr lang="en-US" sz="1000" dirty="0" err="1" smtClean="0"/>
                        <a:t>sinnvoll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geleitet</a:t>
                      </a:r>
                      <a:r>
                        <a:rPr lang="en-US" sz="1000" dirty="0" smtClean="0"/>
                        <a:t>.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19. </a:t>
                      </a:r>
                      <a:r>
                        <a:rPr lang="en-US" sz="1000" dirty="0" err="1" smtClean="0"/>
                        <a:t>Offener</a:t>
                      </a:r>
                      <a:r>
                        <a:rPr lang="en-US" sz="1000" dirty="0" smtClean="0"/>
                        <a:t> und </a:t>
                      </a:r>
                      <a:r>
                        <a:rPr lang="en-US" sz="1000" dirty="0" err="1" smtClean="0"/>
                        <a:t>ehrlicher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Informationsaustausch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20. </a:t>
                      </a:r>
                      <a:r>
                        <a:rPr lang="en-US" sz="1000" dirty="0" err="1" smtClean="0"/>
                        <a:t>Allgemeines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Vertrauen</a:t>
                      </a:r>
                      <a:r>
                        <a:rPr lang="en-US" sz="1000" dirty="0" smtClean="0"/>
                        <a:t> und </a:t>
                      </a:r>
                      <a:r>
                        <a:rPr lang="en-US" sz="1000" dirty="0" err="1" smtClean="0"/>
                        <a:t>Zuversicht</a:t>
                      </a:r>
                      <a:r>
                        <a:rPr lang="en-US" sz="1000" dirty="0" smtClean="0"/>
                        <a:t> in </a:t>
                      </a:r>
                      <a:r>
                        <a:rPr lang="en-US" sz="1000" dirty="0" err="1" smtClean="0"/>
                        <a:t>Bezug</a:t>
                      </a:r>
                      <a:r>
                        <a:rPr lang="en-US" sz="1000" dirty="0" smtClean="0"/>
                        <a:t> auf die </a:t>
                      </a:r>
                      <a:r>
                        <a:rPr lang="en-US" sz="1000" dirty="0" err="1" smtClean="0"/>
                        <a:t>Geschäftsleitung</a:t>
                      </a:r>
                      <a:r>
                        <a:rPr lang="en-US" sz="1000" dirty="0" smtClean="0"/>
                        <a:t> von Aramark*.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44. </a:t>
                      </a:r>
                      <a:r>
                        <a:rPr lang="en-US" sz="1000" dirty="0" err="1" smtClean="0"/>
                        <a:t>Ich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glaube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dass</a:t>
                      </a:r>
                      <a:r>
                        <a:rPr lang="en-US" sz="1000" dirty="0" smtClean="0"/>
                        <a:t> die </a:t>
                      </a:r>
                      <a:r>
                        <a:rPr lang="en-US" sz="1000" dirty="0" err="1" smtClean="0"/>
                        <a:t>bei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dieser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Befragung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gewonnenen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Informationen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für</a:t>
                      </a:r>
                      <a:r>
                        <a:rPr lang="en-US" sz="1000" dirty="0" smtClean="0"/>
                        <a:t> die </a:t>
                      </a:r>
                      <a:r>
                        <a:rPr lang="en-US" sz="1000" dirty="0" err="1" smtClean="0"/>
                        <a:t>Zukunft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konstruktiv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verwertet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werden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Entwicklungsmöglichkeiten</a:t>
                      </a:r>
                      <a:endParaRPr lang="en-US" sz="1000" b="1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17. </a:t>
                      </a:r>
                      <a:r>
                        <a:rPr lang="en-US" sz="1000" dirty="0" err="1" smtClean="0"/>
                        <a:t>Ihre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Weiterbildungs</a:t>
                      </a:r>
                      <a:r>
                        <a:rPr lang="en-US" sz="1000" dirty="0" smtClean="0"/>
                        <a:t>- und </a:t>
                      </a:r>
                      <a:r>
                        <a:rPr lang="en-US" sz="1000" dirty="0" err="1" smtClean="0"/>
                        <a:t>Entwicklungsmöglichkeiten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18. </a:t>
                      </a:r>
                      <a:r>
                        <a:rPr lang="en-US" sz="1000" dirty="0" err="1" smtClean="0"/>
                        <a:t>Ihre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Möglichkeiten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persönliche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berufliche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Ziele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bei</a:t>
                      </a:r>
                      <a:r>
                        <a:rPr lang="en-US" sz="1000" dirty="0" smtClean="0"/>
                        <a:t> Aramark </a:t>
                      </a:r>
                      <a:r>
                        <a:rPr lang="en-US" sz="1000" dirty="0" err="1" smtClean="0"/>
                        <a:t>zu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erreichen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38.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err="1" smtClean="0"/>
                        <a:t>Ich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werde</a:t>
                      </a:r>
                      <a:r>
                        <a:rPr lang="en-US" sz="1000" dirty="0" smtClean="0"/>
                        <a:t> in </a:t>
                      </a:r>
                      <a:r>
                        <a:rPr lang="en-US" sz="1000" dirty="0" err="1" smtClean="0"/>
                        <a:t>Bezug</a:t>
                      </a:r>
                      <a:r>
                        <a:rPr lang="en-US" sz="1000" dirty="0" smtClean="0"/>
                        <a:t> auf </a:t>
                      </a:r>
                      <a:r>
                        <a:rPr lang="en-US" sz="1000" dirty="0" err="1" smtClean="0"/>
                        <a:t>meine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Entwicklungsmöglichkeiten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beraten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Vielfältigkeit</a:t>
                      </a:r>
                      <a:r>
                        <a:rPr lang="en-US" sz="1000" b="1" dirty="0" smtClean="0"/>
                        <a:t> und Integration</a:t>
                      </a:r>
                      <a:endParaRPr lang="en-US" sz="1000" b="1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6. Aramark </a:t>
                      </a:r>
                      <a:r>
                        <a:rPr lang="en-US" sz="1000" dirty="0" err="1" smtClean="0"/>
                        <a:t>legt</a:t>
                      </a:r>
                      <a:r>
                        <a:rPr lang="en-US" sz="1000" dirty="0" smtClean="0"/>
                        <a:t> Wert auf </a:t>
                      </a:r>
                      <a:r>
                        <a:rPr lang="en-US" sz="1000" dirty="0" err="1" smtClean="0"/>
                        <a:t>eine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vielfältige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Belegschaft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7. Aramark </a:t>
                      </a:r>
                      <a:r>
                        <a:rPr lang="en-US" sz="1000" dirty="0" err="1" smtClean="0"/>
                        <a:t>ist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generell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darum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bemüht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allen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Mitarbeitern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gleiche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Chancen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bieten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Mitarbeiterengagement</a:t>
                      </a:r>
                      <a:endParaRPr lang="en-US" sz="1000" b="1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3. </a:t>
                      </a:r>
                      <a:r>
                        <a:rPr lang="en-US" sz="1000" dirty="0" err="1" smtClean="0"/>
                        <a:t>Ich</a:t>
                      </a:r>
                      <a:r>
                        <a:rPr lang="en-US" sz="1000" dirty="0" smtClean="0"/>
                        <a:t> bin </a:t>
                      </a:r>
                      <a:r>
                        <a:rPr lang="en-US" sz="1000" dirty="0" err="1" smtClean="0"/>
                        <a:t>stolz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bei</a:t>
                      </a:r>
                      <a:r>
                        <a:rPr lang="en-US" sz="1000" dirty="0" smtClean="0"/>
                        <a:t> Aramark </a:t>
                      </a:r>
                      <a:r>
                        <a:rPr lang="en-US" sz="1000" dirty="0" err="1" smtClean="0"/>
                        <a:t>beschäftigt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zu</a:t>
                      </a:r>
                      <a:r>
                        <a:rPr lang="en-US" sz="1000" dirty="0" smtClean="0"/>
                        <a:t> sein.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4. </a:t>
                      </a:r>
                      <a:r>
                        <a:rPr lang="en-US" sz="1000" dirty="0" err="1" smtClean="0"/>
                        <a:t>Ich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würde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Familienangehörigen</a:t>
                      </a:r>
                      <a:r>
                        <a:rPr lang="en-US" sz="1000" dirty="0" smtClean="0"/>
                        <a:t> und </a:t>
                      </a:r>
                      <a:r>
                        <a:rPr lang="en-US" sz="1000" dirty="0" err="1" smtClean="0"/>
                        <a:t>Freunden</a:t>
                      </a:r>
                      <a:r>
                        <a:rPr lang="en-US" sz="1000" dirty="0" smtClean="0"/>
                        <a:t> Aramark </a:t>
                      </a:r>
                      <a:r>
                        <a:rPr lang="en-US" sz="1000" dirty="0" err="1" smtClean="0"/>
                        <a:t>als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Arbeitgeber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weiterempfehlen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5. Aramark </a:t>
                      </a:r>
                      <a:r>
                        <a:rPr lang="en-US" sz="1000" dirty="0" err="1" smtClean="0"/>
                        <a:t>motiviert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mich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mehr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als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nur</a:t>
                      </a:r>
                      <a:r>
                        <a:rPr lang="en-US" sz="1000" dirty="0" smtClean="0"/>
                        <a:t> das von </a:t>
                      </a:r>
                      <a:r>
                        <a:rPr lang="en-US" sz="1000" dirty="0" err="1" smtClean="0"/>
                        <a:t>mir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Erwartete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leisten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29. </a:t>
                      </a:r>
                      <a:r>
                        <a:rPr lang="en-US" sz="1000" dirty="0" err="1" smtClean="0"/>
                        <a:t>Ich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fühle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mich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motiviert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mehr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als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nur</a:t>
                      </a:r>
                      <a:r>
                        <a:rPr lang="en-US" sz="1000" dirty="0" smtClean="0"/>
                        <a:t> das von </a:t>
                      </a:r>
                      <a:r>
                        <a:rPr lang="en-US" sz="1000" dirty="0" err="1" smtClean="0"/>
                        <a:t>mir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Erwartete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leisten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pPr lvl="0" algn="l"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45. </a:t>
                      </a:r>
                      <a:r>
                        <a:rPr lang="en-US" sz="1000" dirty="0" err="1" smtClean="0"/>
                        <a:t>Wie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lange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beabsichtigen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Sie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noch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für</a:t>
                      </a:r>
                      <a:r>
                        <a:rPr lang="en-US" sz="1000" dirty="0" smtClean="0"/>
                        <a:t> Aramark </a:t>
                      </a:r>
                      <a:r>
                        <a:rPr lang="en-US" sz="1000" dirty="0" err="1" smtClean="0"/>
                        <a:t>zu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arbeiten</a:t>
                      </a:r>
                      <a:r>
                        <a:rPr lang="en-US" sz="1000" dirty="0" smtClean="0"/>
                        <a:t>, falls die </a:t>
                      </a:r>
                      <a:r>
                        <a:rPr lang="en-US" sz="1000" dirty="0" err="1" smtClean="0"/>
                        <a:t>Entscheidung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bei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Ihnen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liegt</a:t>
                      </a:r>
                      <a:r>
                        <a:rPr lang="en-US" sz="1000" dirty="0" smtClean="0"/>
                        <a:t>?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Qualität und Kundenorientierung</a:t>
                      </a:r>
                      <a:endParaRPr lang="en-US" sz="1000" b="1"/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14. Die </a:t>
                      </a:r>
                      <a:r>
                        <a:rPr lang="en-US" sz="1000" dirty="0" err="1" smtClean="0"/>
                        <a:t>Qualität</a:t>
                      </a:r>
                      <a:r>
                        <a:rPr lang="en-US" sz="1000" dirty="0" smtClean="0"/>
                        <a:t> der </a:t>
                      </a:r>
                      <a:r>
                        <a:rPr lang="en-US" sz="1000" dirty="0" err="1" smtClean="0"/>
                        <a:t>Dienstleistung</a:t>
                      </a:r>
                      <a:r>
                        <a:rPr lang="en-US" sz="1000" dirty="0" smtClean="0"/>
                        <a:t>, die Aramark </a:t>
                      </a:r>
                      <a:r>
                        <a:rPr lang="en-US" sz="1000" dirty="0" err="1" smtClean="0"/>
                        <a:t>bietet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15. Die </a:t>
                      </a:r>
                      <a:r>
                        <a:rPr lang="en-US" sz="1000" dirty="0" err="1" smtClean="0"/>
                        <a:t>Qualität</a:t>
                      </a:r>
                      <a:r>
                        <a:rPr lang="en-US" sz="1000" dirty="0" smtClean="0"/>
                        <a:t> der </a:t>
                      </a:r>
                      <a:r>
                        <a:rPr lang="en-US" sz="1000" dirty="0" err="1" smtClean="0"/>
                        <a:t>Dienstleistung</a:t>
                      </a:r>
                      <a:r>
                        <a:rPr lang="en-US" sz="1000" dirty="0" smtClean="0"/>
                        <a:t>, die Aramark </a:t>
                      </a:r>
                      <a:r>
                        <a:rPr lang="en-US" sz="1000" dirty="0" err="1" smtClean="0"/>
                        <a:t>Auftraggebern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bietet</a:t>
                      </a:r>
                      <a:r>
                        <a:rPr lang="en-US" sz="1000" dirty="0" smtClean="0"/>
                        <a:t> (d. h. </a:t>
                      </a:r>
                      <a:r>
                        <a:rPr lang="en-US" sz="1000" dirty="0" err="1" smtClean="0"/>
                        <a:t>Ansprechbarkeit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Flexibilität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Umsetzung</a:t>
                      </a:r>
                      <a:r>
                        <a:rPr lang="en-US" sz="1000" dirty="0" smtClean="0"/>
                        <a:t>).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30.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err="1" smtClean="0"/>
                        <a:t>Meine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Teamkollegen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sind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darum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bemüht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hochwertige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Produkte</a:t>
                      </a:r>
                      <a:r>
                        <a:rPr lang="en-US" sz="1000" dirty="0" smtClean="0"/>
                        <a:t> und </a:t>
                      </a:r>
                      <a:r>
                        <a:rPr lang="en-US" sz="1000" dirty="0" err="1" smtClean="0"/>
                        <a:t>Leistungen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erzielen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2386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Respekt und Anerkennung</a:t>
                      </a:r>
                      <a:endParaRPr lang="en-US" sz="1000" b="1"/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32. Aramark </a:t>
                      </a:r>
                      <a:r>
                        <a:rPr lang="en-US" sz="1000" dirty="0" err="1" smtClean="0"/>
                        <a:t>unterstützt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mich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dabei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ein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angemessenes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Gleichgewicht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zwischen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Arbeit</a:t>
                      </a:r>
                      <a:r>
                        <a:rPr lang="en-US" sz="1000" dirty="0" smtClean="0"/>
                        <a:t> und </a:t>
                      </a:r>
                      <a:r>
                        <a:rPr lang="en-US" sz="1000" dirty="0" err="1" smtClean="0"/>
                        <a:t>Privatleben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zu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finden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35. </a:t>
                      </a:r>
                      <a:r>
                        <a:rPr lang="en-US" sz="1000" dirty="0" err="1" smtClean="0"/>
                        <a:t>Ich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werde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respektvoll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behandelt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36. </a:t>
                      </a:r>
                      <a:r>
                        <a:rPr lang="en-US" sz="1000" dirty="0" err="1" smtClean="0"/>
                        <a:t>Ich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erhalte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Anerkennung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für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gute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Leistungen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dirty="0" smtClean="0"/>
                        <a:t>37. </a:t>
                      </a:r>
                      <a:r>
                        <a:rPr lang="en-US" sz="1000" dirty="0" err="1" smtClean="0"/>
                        <a:t>Ich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weiß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dass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meine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Arbeit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geschätzt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wird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HINWEIS: </a:t>
            </a:r>
            <a:r>
              <a:rPr lang="en-US" sz="900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im</a:t>
            </a:r>
            <a:r>
              <a:rPr lang="en-US" sz="9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Online-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Fragebogen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Mitarbeitern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wurden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die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mit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einem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Sternchen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(*)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markierten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Fragen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gestellt</a:t>
            </a:r>
            <a:r>
              <a:rPr lang="en-US" sz="7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  <a:r>
              <a:rPr lang="en-US" sz="7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sz="7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376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AUNCH_URL" val="presentation.html"/>
  <p:tag name="ARTICULATE_LMS" val="0"/>
  <p:tag name="ARTICULATE_LOGO" val="(None selected)"/>
  <p:tag name="ARTICULATE_META_COURSE_ID" val="5gSs4lPfzaU_course_id"/>
  <p:tag name="ARTICULATE_META_COURSE_VERSION_SET" val="True"/>
  <p:tag name="ARTICULATE_META_NAME_SET" val="True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ER" val="(None selected)"/>
  <p:tag name="ARTICULATE_PRESENTER_GUID" val="9869030842"/>
  <p:tag name="ARTICULATE_PRESENTER_VERSION" val="7"/>
  <p:tag name="ARTICULATE_PROJECT_CHECK" val="0"/>
  <p:tag name="ARTICULATE_REFERENCE_1" val="Z:\InstructionalDesign\templates and settings\Articulate\Interface Help\Articulate 2013\help_v8_resources.pdf"/>
  <p:tag name="ARTICULATE_REFERENCE_COUNT" val="1"/>
  <p:tag name="ARTICULATE_REFERENCE_TITLE_1" val="help_v8_resources"/>
  <p:tag name="ARTICULATE_REFERENCE_TYPE_1" val="1"/>
  <p:tag name="ARTICULATE_TEMPLATE" val="Restricted"/>
  <p:tag name="ARTICULATE_TEMPLATE_GUID" val="ad2dcc11-8668-4370-8da9-71cfcb842517"/>
  <p:tag name="ARTICULATE_USED_PAGE_ORIENTATION" val="1"/>
  <p:tag name="ARTICULATE_USED_PAGE_SIZE" val="1"/>
  <p:tag name="AS_NET" val="4.0.30319.18444"/>
  <p:tag name="AS_OS" val="Microsoft Windows NT 6.1.7601 Service Pack 1"/>
  <p:tag name="AS_RELEASE_DATE" val="2016.01.27"/>
  <p:tag name="AS_TITLE" val="Aspose.Slides for .NET 4.0 Client Profile"/>
  <p:tag name="AS_VERSION" val="16.1.0.0"/>
  <p:tag name="LASTPUBLISHED" val="C:\Users\bowersl1\Desktop\eLearning_Template.v12_RGB_234-0-42\player.html"/>
  <p:tag name="LAUNCHINNEWWINDOW" val="0"/>
  <p:tag name="PRESENTATION_PLAYLIST_COUNT" val="0"/>
  <p:tag name="PRESENTATION_PRESENTER_SLIDE_LEVEL" val="0"/>
  <p:tag name="PRESENTER_PREVIEW_MODE" val="0"/>
  <p:tag name="PRESENTER_PREVIEW_MODE_REFRESH" val="0"/>
  <p:tag name="PRESENTER_PREVIEW_START" val="1"/>
  <p:tag name="TAG_BACKING_FORM_KEY" val="269436-c:\users\bellamyv\desktop\employee engagement fundamentals 2016\engagement fundamentals draft 050416.pptx"/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owersl1\AppData\Local\Temp\articulate\presenter\imgtemp\GW59Zel9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9703</TotalTime>
  <Words>1946</Words>
  <Application>Microsoft Office PowerPoint</Application>
  <PresentationFormat>On-screen Show (4:3)</PresentationFormat>
  <Paragraphs>221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宋体</vt:lpstr>
      <vt:lpstr>Arial</vt:lpstr>
      <vt:lpstr>Calibri</vt:lpstr>
      <vt:lpstr>Helvetica</vt:lpstr>
      <vt:lpstr>Wingdings</vt:lpstr>
      <vt:lpstr>Office Theme</vt:lpstr>
      <vt:lpstr>PowerPoint Presentation</vt:lpstr>
      <vt:lpstr>Ziele der Befragung</vt:lpstr>
      <vt:lpstr>Prozess der Mitarbeiterbefragung</vt:lpstr>
      <vt:lpstr>Rahmenwerk zur Mitarbeitereffektivität</vt:lpstr>
      <vt:lpstr>Auswerten der Ergebnisse</vt:lpstr>
      <vt:lpstr>Managementteam </vt:lpstr>
      <vt:lpstr>Maßnahmenplanung </vt:lpstr>
      <vt:lpstr>Anhang</vt:lpstr>
      <vt:lpstr>Befragung – Dimensionen und Fragen</vt:lpstr>
      <vt:lpstr>Befragung – Dimensionen und Fragen</vt:lpstr>
    </vt:vector>
  </TitlesOfParts>
  <Manager/>
  <Company>DraftFCB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Mazzei</dc:creator>
  <cp:lastModifiedBy>Palumbo, Kathleen</cp:lastModifiedBy>
  <cp:revision>844</cp:revision>
  <cp:lastPrinted>2013-11-08T14:29:41Z</cp:lastPrinted>
  <dcterms:created xsi:type="dcterms:W3CDTF">2013-11-08T14:26:32Z</dcterms:created>
  <dcterms:modified xsi:type="dcterms:W3CDTF">2019-06-17T19:31:10Z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B830EB84-DE08-4974-9B18-EA61650E414C</vt:lpwstr>
  </property>
  <property fmtid="{D5CDD505-2E9C-101B-9397-08002B2CF9AE}" pid="3" name="ArticulatePath">
    <vt:lpwstr>eLearning_Template.v6_01282014_EngageHelp</vt:lpwstr>
  </property>
  <property fmtid="{D5CDD505-2E9C-101B-9397-08002B2CF9AE}" pid="4" name="ArticulateProjectFull">
    <vt:lpwstr>C:\Users\bellamyv\Desktop\Engagement Action Planning\Engagement Action Planning.ppta</vt:lpwstr>
  </property>
  <property fmtid="{D5CDD505-2E9C-101B-9397-08002B2CF9AE}" pid="5" name="ArticulateProjectVersion">
    <vt:lpwstr>7</vt:lpwstr>
  </property>
  <property fmtid="{D5CDD505-2E9C-101B-9397-08002B2CF9AE}" pid="6" name="ArticulateUseProject">
    <vt:lpwstr>1</vt:lpwstr>
  </property>
</Properties>
</file>